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424" r:id="rId3"/>
    <p:sldId id="459" r:id="rId4"/>
    <p:sldId id="425" r:id="rId5"/>
    <p:sldId id="455" r:id="rId6"/>
    <p:sldId id="456" r:id="rId7"/>
    <p:sldId id="457" r:id="rId8"/>
    <p:sldId id="454" r:id="rId9"/>
    <p:sldId id="452" r:id="rId10"/>
    <p:sldId id="458" r:id="rId11"/>
    <p:sldId id="267" r:id="rId12"/>
    <p:sldId id="395" r:id="rId13"/>
    <p:sldId id="344" r:id="rId14"/>
    <p:sldId id="371" r:id="rId15"/>
    <p:sldId id="471" r:id="rId16"/>
    <p:sldId id="401" r:id="rId17"/>
    <p:sldId id="450" r:id="rId18"/>
    <p:sldId id="403" r:id="rId19"/>
    <p:sldId id="436" r:id="rId20"/>
    <p:sldId id="402" r:id="rId21"/>
    <p:sldId id="435" r:id="rId22"/>
    <p:sldId id="404" r:id="rId23"/>
    <p:sldId id="405" r:id="rId24"/>
    <p:sldId id="407" r:id="rId25"/>
    <p:sldId id="408" r:id="rId26"/>
    <p:sldId id="406" r:id="rId27"/>
    <p:sldId id="409" r:id="rId28"/>
    <p:sldId id="364" r:id="rId29"/>
    <p:sldId id="365" r:id="rId30"/>
    <p:sldId id="445" r:id="rId31"/>
    <p:sldId id="446" r:id="rId32"/>
    <p:sldId id="428" r:id="rId33"/>
    <p:sldId id="379" r:id="rId34"/>
    <p:sldId id="377" r:id="rId35"/>
    <p:sldId id="378" r:id="rId36"/>
    <p:sldId id="381" r:id="rId37"/>
    <p:sldId id="382" r:id="rId38"/>
    <p:sldId id="439" r:id="rId39"/>
    <p:sldId id="447" r:id="rId40"/>
    <p:sldId id="448" r:id="rId41"/>
    <p:sldId id="385" r:id="rId42"/>
    <p:sldId id="394" r:id="rId43"/>
    <p:sldId id="396" r:id="rId44"/>
    <p:sldId id="386" r:id="rId45"/>
    <p:sldId id="333" r:id="rId46"/>
    <p:sldId id="411" r:id="rId47"/>
    <p:sldId id="412" r:id="rId48"/>
    <p:sldId id="413" r:id="rId49"/>
    <p:sldId id="460" r:id="rId50"/>
    <p:sldId id="461" r:id="rId51"/>
    <p:sldId id="462" r:id="rId52"/>
    <p:sldId id="416" r:id="rId53"/>
    <p:sldId id="417" r:id="rId54"/>
    <p:sldId id="419" r:id="rId55"/>
    <p:sldId id="418" r:id="rId56"/>
    <p:sldId id="463" r:id="rId57"/>
    <p:sldId id="380" r:id="rId58"/>
    <p:sldId id="432" r:id="rId59"/>
    <p:sldId id="433" r:id="rId60"/>
    <p:sldId id="410" r:id="rId61"/>
    <p:sldId id="465" r:id="rId62"/>
    <p:sldId id="441" r:id="rId63"/>
    <p:sldId id="453" r:id="rId64"/>
    <p:sldId id="472" r:id="rId65"/>
    <p:sldId id="466" r:id="rId66"/>
    <p:sldId id="468" r:id="rId67"/>
    <p:sldId id="470" r:id="rId68"/>
    <p:sldId id="467" r:id="rId69"/>
    <p:sldId id="474" r:id="rId70"/>
    <p:sldId id="473" r:id="rId71"/>
    <p:sldId id="384" r:id="rId72"/>
    <p:sldId id="469" r:id="rId73"/>
    <p:sldId id="285" r:id="rId74"/>
    <p:sldId id="368" r:id="rId75"/>
    <p:sldId id="464" r:id="rId76"/>
    <p:sldId id="438" r:id="rId77"/>
    <p:sldId id="440" r:id="rId78"/>
    <p:sldId id="475"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57" autoAdjust="0"/>
    <p:restoredTop sz="94628" autoAdjust="0"/>
  </p:normalViewPr>
  <p:slideViewPr>
    <p:cSldViewPr>
      <p:cViewPr varScale="1">
        <p:scale>
          <a:sx n="72" d="100"/>
          <a:sy n="72" d="100"/>
        </p:scale>
        <p:origin x="1812" y="6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E9C416-ED3B-4F3D-B890-FBC99467E526}" type="datetimeFigureOut">
              <a:rPr lang="en-US" smtClean="0"/>
              <a:t>6/16/2020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BB893C-1B05-49D6-9A8C-5E8428902E5E}" type="slidenum">
              <a:rPr lang="en-US" smtClean="0"/>
              <a:t>‹#›</a:t>
            </a:fld>
            <a:endParaRPr lang="en-US"/>
          </a:p>
        </p:txBody>
      </p:sp>
    </p:spTree>
    <p:extLst>
      <p:ext uri="{BB962C8B-B14F-4D97-AF65-F5344CB8AC3E}">
        <p14:creationId xmlns:p14="http://schemas.microsoft.com/office/powerpoint/2010/main" val="2393066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BB893C-1B05-49D6-9A8C-5E8428902E5E}" type="slidenum">
              <a:rPr lang="en-US" smtClean="0"/>
              <a:t>1</a:t>
            </a:fld>
            <a:endParaRPr lang="en-US"/>
          </a:p>
        </p:txBody>
      </p:sp>
    </p:spTree>
    <p:extLst>
      <p:ext uri="{BB962C8B-B14F-4D97-AF65-F5344CB8AC3E}">
        <p14:creationId xmlns:p14="http://schemas.microsoft.com/office/powerpoint/2010/main" val="2692541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DE92F91-98BC-4B2B-A1C6-E6471B90BEE2}"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BEA1A-F858-4026-B68D-21C3BB74F678}" type="slidenum">
              <a:rPr lang="en-US" smtClean="0"/>
              <a:t>‹#›</a:t>
            </a:fld>
            <a:endParaRPr lang="en-US"/>
          </a:p>
        </p:txBody>
      </p:sp>
    </p:spTree>
    <p:extLst>
      <p:ext uri="{BB962C8B-B14F-4D97-AF65-F5344CB8AC3E}">
        <p14:creationId xmlns:p14="http://schemas.microsoft.com/office/powerpoint/2010/main" val="479627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E92F91-98BC-4B2B-A1C6-E6471B90BEE2}"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BEA1A-F858-4026-B68D-21C3BB74F678}" type="slidenum">
              <a:rPr lang="en-US" smtClean="0"/>
              <a:t>‹#›</a:t>
            </a:fld>
            <a:endParaRPr lang="en-US"/>
          </a:p>
        </p:txBody>
      </p:sp>
    </p:spTree>
    <p:extLst>
      <p:ext uri="{BB962C8B-B14F-4D97-AF65-F5344CB8AC3E}">
        <p14:creationId xmlns:p14="http://schemas.microsoft.com/office/powerpoint/2010/main" val="2364485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E92F91-98BC-4B2B-A1C6-E6471B90BEE2}"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BEA1A-F858-4026-B68D-21C3BB74F678}" type="slidenum">
              <a:rPr lang="en-US" smtClean="0"/>
              <a:t>‹#›</a:t>
            </a:fld>
            <a:endParaRPr lang="en-US"/>
          </a:p>
        </p:txBody>
      </p:sp>
    </p:spTree>
    <p:extLst>
      <p:ext uri="{BB962C8B-B14F-4D97-AF65-F5344CB8AC3E}">
        <p14:creationId xmlns:p14="http://schemas.microsoft.com/office/powerpoint/2010/main" val="2072881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E92F91-98BC-4B2B-A1C6-E6471B90BEE2}"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BEA1A-F858-4026-B68D-21C3BB74F678}" type="slidenum">
              <a:rPr lang="en-US" smtClean="0"/>
              <a:t>‹#›</a:t>
            </a:fld>
            <a:endParaRPr lang="en-US"/>
          </a:p>
        </p:txBody>
      </p:sp>
    </p:spTree>
    <p:extLst>
      <p:ext uri="{BB962C8B-B14F-4D97-AF65-F5344CB8AC3E}">
        <p14:creationId xmlns:p14="http://schemas.microsoft.com/office/powerpoint/2010/main" val="1560566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E92F91-98BC-4B2B-A1C6-E6471B90BEE2}"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BEA1A-F858-4026-B68D-21C3BB74F678}" type="slidenum">
              <a:rPr lang="en-US" smtClean="0"/>
              <a:t>‹#›</a:t>
            </a:fld>
            <a:endParaRPr lang="en-US"/>
          </a:p>
        </p:txBody>
      </p:sp>
    </p:spTree>
    <p:extLst>
      <p:ext uri="{BB962C8B-B14F-4D97-AF65-F5344CB8AC3E}">
        <p14:creationId xmlns:p14="http://schemas.microsoft.com/office/powerpoint/2010/main" val="1768121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DE92F91-98BC-4B2B-A1C6-E6471B90BEE2}" type="datetimeFigureOut">
              <a:rPr lang="en-US" smtClean="0"/>
              <a:t>6/16/2020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BEA1A-F858-4026-B68D-21C3BB74F678}" type="slidenum">
              <a:rPr lang="en-US" smtClean="0"/>
              <a:t>‹#›</a:t>
            </a:fld>
            <a:endParaRPr lang="en-US"/>
          </a:p>
        </p:txBody>
      </p:sp>
    </p:spTree>
    <p:extLst>
      <p:ext uri="{BB962C8B-B14F-4D97-AF65-F5344CB8AC3E}">
        <p14:creationId xmlns:p14="http://schemas.microsoft.com/office/powerpoint/2010/main" val="2913433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DE92F91-98BC-4B2B-A1C6-E6471B90BEE2}" type="datetimeFigureOut">
              <a:rPr lang="en-US" smtClean="0"/>
              <a:t>6/16/2020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FBEA1A-F858-4026-B68D-21C3BB74F678}" type="slidenum">
              <a:rPr lang="en-US" smtClean="0"/>
              <a:t>‹#›</a:t>
            </a:fld>
            <a:endParaRPr lang="en-US"/>
          </a:p>
        </p:txBody>
      </p:sp>
    </p:spTree>
    <p:extLst>
      <p:ext uri="{BB962C8B-B14F-4D97-AF65-F5344CB8AC3E}">
        <p14:creationId xmlns:p14="http://schemas.microsoft.com/office/powerpoint/2010/main" val="4011694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E92F91-98BC-4B2B-A1C6-E6471B90BEE2}" type="datetimeFigureOut">
              <a:rPr lang="en-US" smtClean="0"/>
              <a:t>6/16/2020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FBEA1A-F858-4026-B68D-21C3BB74F678}" type="slidenum">
              <a:rPr lang="en-US" smtClean="0"/>
              <a:t>‹#›</a:t>
            </a:fld>
            <a:endParaRPr lang="en-US"/>
          </a:p>
        </p:txBody>
      </p:sp>
    </p:spTree>
    <p:extLst>
      <p:ext uri="{BB962C8B-B14F-4D97-AF65-F5344CB8AC3E}">
        <p14:creationId xmlns:p14="http://schemas.microsoft.com/office/powerpoint/2010/main" val="2679488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E92F91-98BC-4B2B-A1C6-E6471B90BEE2}" type="datetimeFigureOut">
              <a:rPr lang="en-US" smtClean="0"/>
              <a:t>6/16/2020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FBEA1A-F858-4026-B68D-21C3BB74F678}" type="slidenum">
              <a:rPr lang="en-US" smtClean="0"/>
              <a:t>‹#›</a:t>
            </a:fld>
            <a:endParaRPr lang="en-US"/>
          </a:p>
        </p:txBody>
      </p:sp>
    </p:spTree>
    <p:extLst>
      <p:ext uri="{BB962C8B-B14F-4D97-AF65-F5344CB8AC3E}">
        <p14:creationId xmlns:p14="http://schemas.microsoft.com/office/powerpoint/2010/main" val="24721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E92F91-98BC-4B2B-A1C6-E6471B90BEE2}" type="datetimeFigureOut">
              <a:rPr lang="en-US" smtClean="0"/>
              <a:t>6/16/2020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BEA1A-F858-4026-B68D-21C3BB74F678}" type="slidenum">
              <a:rPr lang="en-US" smtClean="0"/>
              <a:t>‹#›</a:t>
            </a:fld>
            <a:endParaRPr lang="en-US"/>
          </a:p>
        </p:txBody>
      </p:sp>
    </p:spTree>
    <p:extLst>
      <p:ext uri="{BB962C8B-B14F-4D97-AF65-F5344CB8AC3E}">
        <p14:creationId xmlns:p14="http://schemas.microsoft.com/office/powerpoint/2010/main" val="4153443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E92F91-98BC-4B2B-A1C6-E6471B90BEE2}" type="datetimeFigureOut">
              <a:rPr lang="en-US" smtClean="0"/>
              <a:t>6/16/2020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BEA1A-F858-4026-B68D-21C3BB74F678}" type="slidenum">
              <a:rPr lang="en-US" smtClean="0"/>
              <a:t>‹#›</a:t>
            </a:fld>
            <a:endParaRPr lang="en-US"/>
          </a:p>
        </p:txBody>
      </p:sp>
    </p:spTree>
    <p:extLst>
      <p:ext uri="{BB962C8B-B14F-4D97-AF65-F5344CB8AC3E}">
        <p14:creationId xmlns:p14="http://schemas.microsoft.com/office/powerpoint/2010/main" val="280868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92F91-98BC-4B2B-A1C6-E6471B90BEE2}" type="datetimeFigureOut">
              <a:rPr lang="en-US" smtClean="0"/>
              <a:t>6/16/2020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FBEA1A-F858-4026-B68D-21C3BB74F678}" type="slidenum">
              <a:rPr lang="en-US" smtClean="0"/>
              <a:t>‹#›</a:t>
            </a:fld>
            <a:endParaRPr lang="en-US"/>
          </a:p>
        </p:txBody>
      </p:sp>
    </p:spTree>
    <p:extLst>
      <p:ext uri="{BB962C8B-B14F-4D97-AF65-F5344CB8AC3E}">
        <p14:creationId xmlns:p14="http://schemas.microsoft.com/office/powerpoint/2010/main" val="1603949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www.economist.com/blogs/economist-explains/2015/05/economist-explains-3"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bisexualindex.org.uk/index.php/Bisexuality"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outhistory.org/exhibits/show/out-and-elected/1992/kate-brow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ww2.lgbtqnation.com/wp-content/uploads/2011/03/bi-invisibility.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hyperlink" Target="http://www.open.ac.uk/ccig/files/ccig/The%20BisexualityReport%20Feb.2012.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hyperlink" Target="http://www.transequality.org/issues/employment" TargetMode="External"/><Relationship Id="rId2" Type="http://schemas.openxmlformats.org/officeDocument/2006/relationships/hyperlink" Target="https://fortunedotcom.files.wordpress.com/2014/09/executive_summary.pdf"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transveteran.org/"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nbcnews.com/feature/nbc-out/pentagon-lifts-ban-transgender-service-members-serving-openly-n601816" TargetMode="External"/><Relationship Id="rId2" Type="http://schemas.openxmlformats.org/officeDocument/2006/relationships/hyperlink" Target="http://www.nbcnews.com/feature/nbc-out/trans-service-members-detail-historic-meeting-defense-secretary-n601676"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glaad.org/blog/new-glaad-study-reveals-twenty-percent-millennials-identify-lgbtq" TargetMode="External"/><Relationship Id="rId2" Type="http://schemas.openxmlformats.org/officeDocument/2006/relationships/hyperlink" Target="https://news.gallup.com/poll/234863/estimate-lgbt-population-rises.aspx"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prri.org/research/americans-support-protections-lgbt-people/" TargetMode="External"/><Relationship Id="rId2" Type="http://schemas.openxmlformats.org/officeDocument/2006/relationships/hyperlink" Target="https://www.nbcnews.com/feature/nbc-out/house-passes-sweeping-lgbtq-nondiscrimination-bill-historic-vote-n1007001"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hyperlink" Target="https://www.washingtonpost.com/religion/2019/08/14/trump-administration-proposes-protecting-federal-contractors-who-fire-or-hire-workers-based-religious-beliefs/"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illiamsinstitute.law.ucla.edu/visualization/lgbt-stats/?topic=LGBT#density"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reuters.com/article/us-usa-court-lgbt/u-s-high-court-turns-away-dispute-over-gay-worker-protections-idUSKBN1E51OT" TargetMode="Externa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news.gallup.com/poll/259571/americans-greatly-overestimate-gay-population.aspx"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Segoe UI Symbol" panose="020B0502040204020203" pitchFamily="34" charset="0"/>
                <a:ea typeface="Segoe UI Symbol" panose="020B0502040204020203" pitchFamily="34" charset="0"/>
              </a:rPr>
              <a:t>Concept Overview</a:t>
            </a:r>
            <a:br>
              <a:rPr lang="en-US" dirty="0">
                <a:latin typeface="Segoe UI Symbol" panose="020B0502040204020203" pitchFamily="34" charset="0"/>
                <a:ea typeface="Segoe UI Symbol" panose="020B0502040204020203" pitchFamily="34" charset="0"/>
              </a:rPr>
            </a:br>
            <a:r>
              <a:rPr lang="en-US" dirty="0">
                <a:latin typeface="Segoe UI Symbol" panose="020B0502040204020203" pitchFamily="34" charset="0"/>
                <a:ea typeface="Segoe UI Symbol" panose="020B0502040204020203" pitchFamily="34" charset="0"/>
              </a:rPr>
              <a:t>Diversity of Sexual Orientation and Diversity of Gender Identity</a:t>
            </a:r>
          </a:p>
        </p:txBody>
      </p:sp>
      <p:pic>
        <p:nvPicPr>
          <p:cNvPr id="4" name="Picture 4" descr="footerb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371600" y="4249738"/>
            <a:ext cx="6400800" cy="1023937"/>
          </a:xfrm>
          <a:prstGeom prst="rect">
            <a:avLst/>
          </a:prstGeom>
          <a:noFill/>
        </p:spPr>
      </p:pic>
      <p:sp>
        <p:nvSpPr>
          <p:cNvPr id="5" name="TextBox 4"/>
          <p:cNvSpPr txBox="1"/>
          <p:nvPr/>
        </p:nvSpPr>
        <p:spPr>
          <a:xfrm>
            <a:off x="5791200" y="6202877"/>
            <a:ext cx="3467100" cy="646331"/>
          </a:xfrm>
          <a:prstGeom prst="rect">
            <a:avLst/>
          </a:prstGeom>
          <a:noFill/>
        </p:spPr>
        <p:txBody>
          <a:bodyPr wrap="square" rtlCol="0">
            <a:spAutoFit/>
          </a:bodyPr>
          <a:lstStyle/>
          <a:p>
            <a:r>
              <a:rPr lang="en-US" dirty="0"/>
              <a:t>Summer 2020 Version</a:t>
            </a:r>
          </a:p>
          <a:p>
            <a:r>
              <a:rPr lang="en-US" dirty="0"/>
              <a:t>Developed by: Professor Marsden</a:t>
            </a:r>
          </a:p>
        </p:txBody>
      </p:sp>
    </p:spTree>
    <p:extLst>
      <p:ext uri="{BB962C8B-B14F-4D97-AF65-F5344CB8AC3E}">
        <p14:creationId xmlns:p14="http://schemas.microsoft.com/office/powerpoint/2010/main" val="1256207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D7F59-905B-4723-B524-8CF58705216E}"/>
              </a:ext>
            </a:extLst>
          </p:cNvPr>
          <p:cNvSpPr txBox="1">
            <a:spLocks/>
          </p:cNvSpPr>
          <p:nvPr/>
        </p:nvSpPr>
        <p:spPr>
          <a:xfrm>
            <a:off x="457200" y="668685"/>
            <a:ext cx="8229600" cy="52322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a:solidFill>
                  <a:srgbClr val="C00000"/>
                </a:solidFill>
                <a:latin typeface="Segoe UI" panose="020B0502040204020203" pitchFamily="34" charset="0"/>
                <a:ea typeface="Segoe UI" panose="020B0502040204020203" pitchFamily="34" charset="0"/>
                <a:cs typeface="Segoe UI" panose="020B0502040204020203" pitchFamily="34" charset="0"/>
              </a:rPr>
              <a:t>What’s the “Q” in LBGTQ?</a:t>
            </a:r>
          </a:p>
        </p:txBody>
      </p:sp>
      <p:sp>
        <p:nvSpPr>
          <p:cNvPr id="3" name="TextBox 2">
            <a:extLst>
              <a:ext uri="{FF2B5EF4-FFF2-40B4-BE49-F238E27FC236}">
                <a16:creationId xmlns:a16="http://schemas.microsoft.com/office/drawing/2014/main" id="{2D869BFA-2BAA-41E4-B0C2-B6AFDB6E1AD5}"/>
              </a:ext>
            </a:extLst>
          </p:cNvPr>
          <p:cNvSpPr txBox="1"/>
          <p:nvPr/>
        </p:nvSpPr>
        <p:spPr>
          <a:xfrm>
            <a:off x="489408" y="1962090"/>
            <a:ext cx="7543800" cy="400110"/>
          </a:xfrm>
          <a:prstGeom prst="rect">
            <a:avLst/>
          </a:prstGeom>
          <a:noFill/>
        </p:spPr>
        <p:txBody>
          <a:bodyPr wrap="square" rtlCol="0">
            <a:spAutoFit/>
          </a:bodyPr>
          <a:lstStyle/>
          <a:p>
            <a:r>
              <a:rPr lang="en-US" sz="2000" i="1" dirty="0"/>
              <a:t>According to the HRC (Human Rights Campaign:</a:t>
            </a:r>
          </a:p>
        </p:txBody>
      </p:sp>
      <p:sp>
        <p:nvSpPr>
          <p:cNvPr id="4" name="TextBox 3">
            <a:extLst>
              <a:ext uri="{FF2B5EF4-FFF2-40B4-BE49-F238E27FC236}">
                <a16:creationId xmlns:a16="http://schemas.microsoft.com/office/drawing/2014/main" id="{49E37E2E-91D6-4FF2-A52E-A47700230676}"/>
              </a:ext>
            </a:extLst>
          </p:cNvPr>
          <p:cNvSpPr txBox="1"/>
          <p:nvPr/>
        </p:nvSpPr>
        <p:spPr>
          <a:xfrm>
            <a:off x="914400" y="2767280"/>
            <a:ext cx="7566764" cy="1323439"/>
          </a:xfrm>
          <a:prstGeom prst="rect">
            <a:avLst/>
          </a:prstGeom>
          <a:noFill/>
        </p:spPr>
        <p:txBody>
          <a:bodyPr wrap="square" rtlCol="0">
            <a:spAutoFit/>
          </a:bodyPr>
          <a:lstStyle/>
          <a:p>
            <a:r>
              <a:rPr lang="en-US" sz="2000" dirty="0"/>
              <a:t>“Queer” serves as an umbrella term that encompasses many people as it intersects with sexual orientation and gender identity. It includes anyone who </a:t>
            </a:r>
            <a:r>
              <a:rPr lang="en-US" sz="2000" b="1" dirty="0"/>
              <a:t>does not associate with heteronormativity</a:t>
            </a:r>
            <a:r>
              <a:rPr lang="en-US" sz="2000" dirty="0"/>
              <a:t>, rather they have </a:t>
            </a:r>
            <a:r>
              <a:rPr lang="en-US" sz="2000" b="1" dirty="0"/>
              <a:t>non-binary</a:t>
            </a:r>
            <a:r>
              <a:rPr lang="en-US" sz="2000" dirty="0"/>
              <a:t> or </a:t>
            </a:r>
            <a:r>
              <a:rPr lang="en-US" sz="2000" b="1" dirty="0"/>
              <a:t>gender expansive </a:t>
            </a:r>
            <a:r>
              <a:rPr lang="en-US" sz="2000" dirty="0"/>
              <a:t>identities.”</a:t>
            </a:r>
          </a:p>
        </p:txBody>
      </p:sp>
      <p:sp>
        <p:nvSpPr>
          <p:cNvPr id="5" name="TextBox 4">
            <a:extLst>
              <a:ext uri="{FF2B5EF4-FFF2-40B4-BE49-F238E27FC236}">
                <a16:creationId xmlns:a16="http://schemas.microsoft.com/office/drawing/2014/main" id="{0585C06C-EABE-44FB-AE40-156CAD674664}"/>
              </a:ext>
            </a:extLst>
          </p:cNvPr>
          <p:cNvSpPr txBox="1"/>
          <p:nvPr/>
        </p:nvSpPr>
        <p:spPr>
          <a:xfrm>
            <a:off x="354382" y="6096000"/>
            <a:ext cx="8686800" cy="523220"/>
          </a:xfrm>
          <a:prstGeom prst="rect">
            <a:avLst/>
          </a:prstGeom>
          <a:noFill/>
        </p:spPr>
        <p:txBody>
          <a:bodyPr wrap="square" rtlCol="0">
            <a:spAutoFit/>
          </a:bodyPr>
          <a:lstStyle/>
          <a:p>
            <a:r>
              <a:rPr lang="en-US" sz="1400" b="1" dirty="0"/>
              <a:t>Source: </a:t>
            </a:r>
            <a:r>
              <a:rPr lang="en-US" sz="1400" dirty="0"/>
              <a:t>Human Rights Campaign. HRC Officially Adopts Use of “LGBTQ” to Reflect Diversity of Own Community, June 3, 2016. https://www.hrc.org/blog/hrc-officially-adopts-use-of-lgbtq-to-reflect-diversity-of-own-community</a:t>
            </a:r>
          </a:p>
        </p:txBody>
      </p:sp>
    </p:spTree>
    <p:extLst>
      <p:ext uri="{BB962C8B-B14F-4D97-AF65-F5344CB8AC3E}">
        <p14:creationId xmlns:p14="http://schemas.microsoft.com/office/powerpoint/2010/main" val="2520201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ooterb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flipV="1">
            <a:off x="1905000" y="986292"/>
            <a:ext cx="7010400" cy="560727"/>
          </a:xfrm>
          <a:prstGeom prst="rect">
            <a:avLst/>
          </a:prstGeom>
          <a:noFill/>
        </p:spPr>
      </p:pic>
      <p:sp>
        <p:nvSpPr>
          <p:cNvPr id="5" name="TextBox 4"/>
          <p:cNvSpPr txBox="1"/>
          <p:nvPr/>
        </p:nvSpPr>
        <p:spPr>
          <a:xfrm>
            <a:off x="152400" y="6352529"/>
            <a:ext cx="8610600" cy="523220"/>
          </a:xfrm>
          <a:prstGeom prst="rect">
            <a:avLst/>
          </a:prstGeom>
          <a:noFill/>
        </p:spPr>
        <p:txBody>
          <a:bodyPr wrap="square" rtlCol="0">
            <a:spAutoFit/>
          </a:bodyPr>
          <a:lstStyle/>
          <a:p>
            <a:r>
              <a:rPr lang="en-US" sz="1400" b="1" dirty="0">
                <a:latin typeface="Cambria" panose="02040503050406030204" pitchFamily="18" charset="0"/>
              </a:rPr>
              <a:t>Source: </a:t>
            </a:r>
            <a:r>
              <a:rPr lang="en-US" sz="1400" dirty="0">
                <a:latin typeface="Cambria" panose="02040503050406030204" pitchFamily="18" charset="0"/>
              </a:rPr>
              <a:t>Pew Research Center. A Survey of LGBT Americans, June 13,   2013 </a:t>
            </a:r>
          </a:p>
          <a:p>
            <a:r>
              <a:rPr lang="en-US" sz="1400" dirty="0">
                <a:latin typeface="Cambria" panose="02040503050406030204" pitchFamily="18" charset="0"/>
              </a:rPr>
              <a:t>https://www.pewsocialtrends.org/2013/06/13/a-survey-of-lgbt-americans</a:t>
            </a:r>
            <a:r>
              <a:rPr lang="en-US" sz="1400" b="1" dirty="0">
                <a:latin typeface="Cambria" panose="02040503050406030204" pitchFamily="18" charset="0"/>
              </a:rPr>
              <a:t>/</a:t>
            </a:r>
            <a:endParaRPr lang="en-US" sz="1400" dirty="0">
              <a:latin typeface="Cambria" panose="02040503050406030204" pitchFamily="18" charset="0"/>
            </a:endParaRPr>
          </a:p>
        </p:txBody>
      </p:sp>
      <p:sp>
        <p:nvSpPr>
          <p:cNvPr id="2" name="Title 1"/>
          <p:cNvSpPr>
            <a:spLocks noGrp="1"/>
          </p:cNvSpPr>
          <p:nvPr>
            <p:ph type="title"/>
          </p:nvPr>
        </p:nvSpPr>
        <p:spPr/>
        <p:txBody>
          <a:bodyPr>
            <a:noAutofit/>
          </a:bodyPr>
          <a:lstStyle/>
          <a:p>
            <a:pPr algn="ctr" eaLnBrk="1" fontAlgn="auto" hangingPunct="1">
              <a:spcAft>
                <a:spcPts val="0"/>
              </a:spcAft>
              <a:defRPr/>
            </a:pPr>
            <a:r>
              <a:rPr lang="en-US" sz="2800" b="1" dirty="0">
                <a:solidFill>
                  <a:srgbClr val="C00000"/>
                </a:solidFill>
                <a:latin typeface="Segoe UI Symbol" panose="020B0502040204020203" pitchFamily="34" charset="0"/>
                <a:ea typeface="Segoe UI Symbol" panose="020B0502040204020203" pitchFamily="34" charset="0"/>
              </a:rPr>
              <a:t>Disclosing</a:t>
            </a:r>
            <a:br>
              <a:rPr lang="en-US" sz="2800" b="1" dirty="0">
                <a:solidFill>
                  <a:srgbClr val="C00000"/>
                </a:solidFill>
                <a:latin typeface="Segoe UI Symbol" panose="020B0502040204020203" pitchFamily="34" charset="0"/>
                <a:ea typeface="Segoe UI Symbol" panose="020B0502040204020203" pitchFamily="34" charset="0"/>
              </a:rPr>
            </a:br>
            <a:r>
              <a:rPr lang="en-US" sz="2800" b="1" dirty="0">
                <a:solidFill>
                  <a:srgbClr val="C00000"/>
                </a:solidFill>
                <a:latin typeface="Segoe UI Symbol" panose="020B0502040204020203" pitchFamily="34" charset="0"/>
                <a:ea typeface="Segoe UI Symbol" panose="020B0502040204020203" pitchFamily="34" charset="0"/>
              </a:rPr>
              <a:t>(Coming Out)</a:t>
            </a:r>
            <a:br>
              <a:rPr lang="en-US" sz="2400" b="1" dirty="0">
                <a:solidFill>
                  <a:srgbClr val="FF0000"/>
                </a:solidFill>
                <a:latin typeface="Segoe UI Symbol" panose="020B0502040204020203" pitchFamily="34" charset="0"/>
                <a:ea typeface="Segoe UI Symbol" panose="020B0502040204020203" pitchFamily="34" charset="0"/>
              </a:rPr>
            </a:br>
            <a:endParaRPr lang="en-US" sz="2400" b="1" dirty="0">
              <a:solidFill>
                <a:srgbClr val="FF0000"/>
              </a:solidFill>
              <a:latin typeface="Segoe UI Symbol" panose="020B0502040204020203" pitchFamily="34" charset="0"/>
              <a:ea typeface="Segoe UI Symbol" panose="020B0502040204020203" pitchFamily="34" charset="0"/>
            </a:endParaRPr>
          </a:p>
        </p:txBody>
      </p:sp>
      <p:pic>
        <p:nvPicPr>
          <p:cNvPr id="8" name="Picture 7" descr="A screenshot of a cell phone&#10;&#10;Description automatically generated">
            <a:extLst>
              <a:ext uri="{FF2B5EF4-FFF2-40B4-BE49-F238E27FC236}">
                <a16:creationId xmlns:a16="http://schemas.microsoft.com/office/drawing/2014/main" id="{888E021C-7820-43CA-8BBF-7CF98FED6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041" y="1840542"/>
            <a:ext cx="3901918" cy="3995815"/>
          </a:xfrm>
          <a:prstGeom prst="rect">
            <a:avLst/>
          </a:prstGeom>
        </p:spPr>
      </p:pic>
    </p:spTree>
    <p:extLst>
      <p:ext uri="{BB962C8B-B14F-4D97-AF65-F5344CB8AC3E}">
        <p14:creationId xmlns:p14="http://schemas.microsoft.com/office/powerpoint/2010/main" val="1389481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Content Placeholder 2"/>
          <p:cNvSpPr>
            <a:spLocks noGrp="1"/>
          </p:cNvSpPr>
          <p:nvPr>
            <p:ph idx="1"/>
          </p:nvPr>
        </p:nvSpPr>
        <p:spPr>
          <a:xfrm>
            <a:off x="450937" y="1037273"/>
            <a:ext cx="8299450" cy="887073"/>
          </a:xfrm>
        </p:spPr>
        <p:txBody>
          <a:bodyPr>
            <a:normAutofit/>
          </a:bodyPr>
          <a:lstStyle/>
          <a:p>
            <a:pPr lvl="1" eaLnBrk="1" hangingPunct="1">
              <a:buClr>
                <a:srgbClr val="901929"/>
              </a:buClr>
              <a:buFont typeface="Wingdings" pitchFamily="2" charset="2"/>
              <a:buNone/>
            </a:pPr>
            <a:r>
              <a:rPr lang="en-US" altLang="en-US" sz="1800" dirty="0"/>
              <a:t>LBGT </a:t>
            </a:r>
            <a:r>
              <a:rPr lang="en-US" altLang="en-US" sz="1800" dirty="0">
                <a:solidFill>
                  <a:srgbClr val="C00000"/>
                </a:solidFill>
              </a:rPr>
              <a:t>employees</a:t>
            </a:r>
            <a:r>
              <a:rPr lang="en-US" altLang="en-US" sz="1800" dirty="0"/>
              <a:t> are faced with the decision on </a:t>
            </a:r>
            <a:r>
              <a:rPr lang="en-US" altLang="en-US" sz="1800" b="1" dirty="0">
                <a:solidFill>
                  <a:schemeClr val="tx2"/>
                </a:solidFill>
              </a:rPr>
              <a:t>whether to</a:t>
            </a:r>
          </a:p>
          <a:p>
            <a:pPr lvl="1" eaLnBrk="1" hangingPunct="1">
              <a:buClr>
                <a:srgbClr val="901929"/>
              </a:buClr>
              <a:buFont typeface="Wingdings" pitchFamily="2" charset="2"/>
              <a:buNone/>
            </a:pPr>
            <a:r>
              <a:rPr lang="en-US" altLang="en-US" sz="1800" b="1" dirty="0">
                <a:solidFill>
                  <a:schemeClr val="tx2"/>
                </a:solidFill>
              </a:rPr>
              <a:t>disclose their sexual orientation or gender identity</a:t>
            </a:r>
            <a:r>
              <a:rPr lang="en-US" altLang="en-US" sz="1800" dirty="0"/>
              <a:t>.</a:t>
            </a:r>
          </a:p>
        </p:txBody>
      </p:sp>
      <p:sp>
        <p:nvSpPr>
          <p:cNvPr id="3" name="TextBox 2"/>
          <p:cNvSpPr txBox="1"/>
          <p:nvPr/>
        </p:nvSpPr>
        <p:spPr>
          <a:xfrm>
            <a:off x="914400" y="2216901"/>
            <a:ext cx="6553200" cy="646331"/>
          </a:xfrm>
          <a:prstGeom prst="rect">
            <a:avLst/>
          </a:prstGeom>
          <a:noFill/>
        </p:spPr>
        <p:txBody>
          <a:bodyPr wrap="square" rtlCol="0">
            <a:spAutoFit/>
          </a:bodyPr>
          <a:lstStyle/>
          <a:p>
            <a:r>
              <a:rPr lang="en-US" dirty="0"/>
              <a:t>The HRC (Human Rights Campaign) indicates that there are benefits of being open about one sexual orientation/gender identity.</a:t>
            </a:r>
          </a:p>
        </p:txBody>
      </p:sp>
      <p:sp>
        <p:nvSpPr>
          <p:cNvPr id="5" name="TextBox 4"/>
          <p:cNvSpPr txBox="1"/>
          <p:nvPr/>
        </p:nvSpPr>
        <p:spPr>
          <a:xfrm>
            <a:off x="609600" y="6096000"/>
            <a:ext cx="7162800" cy="523220"/>
          </a:xfrm>
          <a:prstGeom prst="rect">
            <a:avLst/>
          </a:prstGeom>
          <a:noFill/>
        </p:spPr>
        <p:txBody>
          <a:bodyPr wrap="square" rtlCol="0">
            <a:spAutoFit/>
          </a:bodyPr>
          <a:lstStyle/>
          <a:p>
            <a:r>
              <a:rPr lang="en-US" sz="1400" b="1" dirty="0">
                <a:latin typeface="Cambria" panose="02040503050406030204" pitchFamily="18" charset="0"/>
              </a:rPr>
              <a:t>Source:  </a:t>
            </a:r>
            <a:r>
              <a:rPr lang="en-US" sz="1400" dirty="0">
                <a:latin typeface="Cambria" panose="02040503050406030204" pitchFamily="18" charset="0"/>
              </a:rPr>
              <a:t>Coming Out at Work, Human Rights Campaign</a:t>
            </a:r>
            <a:br>
              <a:rPr lang="en-US" sz="1400" dirty="0">
                <a:latin typeface="Cambria" panose="02040503050406030204" pitchFamily="18" charset="0"/>
              </a:rPr>
            </a:br>
            <a:r>
              <a:rPr lang="en-US" sz="1400" dirty="0">
                <a:latin typeface="Cambria" panose="02040503050406030204" pitchFamily="18" charset="0"/>
              </a:rPr>
              <a:t>http://www.hrc.org/resources/entry/coming-out-at-work</a:t>
            </a:r>
          </a:p>
        </p:txBody>
      </p:sp>
      <p:sp>
        <p:nvSpPr>
          <p:cNvPr id="2" name="TextBox 1">
            <a:extLst>
              <a:ext uri="{FF2B5EF4-FFF2-40B4-BE49-F238E27FC236}">
                <a16:creationId xmlns:a16="http://schemas.microsoft.com/office/drawing/2014/main" id="{F8190B57-1229-4274-A81B-0C19325D764F}"/>
              </a:ext>
            </a:extLst>
          </p:cNvPr>
          <p:cNvSpPr txBox="1"/>
          <p:nvPr/>
        </p:nvSpPr>
        <p:spPr>
          <a:xfrm>
            <a:off x="1066800" y="3366622"/>
            <a:ext cx="7607387" cy="2031325"/>
          </a:xfrm>
          <a:prstGeom prst="rect">
            <a:avLst/>
          </a:prstGeom>
          <a:noFill/>
        </p:spPr>
        <p:txBody>
          <a:bodyPr wrap="square" rtlCol="0">
            <a:spAutoFit/>
          </a:bodyPr>
          <a:lstStyle/>
          <a:p>
            <a:pPr marL="285750" indent="-285750">
              <a:buFont typeface="Wingdings" panose="05000000000000000000" pitchFamily="2" charset="2"/>
              <a:buChar char="ü"/>
            </a:pPr>
            <a:r>
              <a:rPr lang="en-US" dirty="0"/>
              <a:t>Eliminates the need to hide or mislead.</a:t>
            </a:r>
          </a:p>
          <a:p>
            <a:pPr marL="285750" indent="-285750">
              <a:buFont typeface="Wingdings" panose="05000000000000000000" pitchFamily="2" charset="2"/>
              <a:buChar char="ü"/>
            </a:pPr>
            <a:r>
              <a:rPr lang="en-US" dirty="0"/>
              <a:t>Makes deeper friendships possible.</a:t>
            </a:r>
          </a:p>
          <a:p>
            <a:pPr marL="285750" indent="-285750">
              <a:buFont typeface="Wingdings" panose="05000000000000000000" pitchFamily="2" charset="2"/>
              <a:buChar char="ü"/>
            </a:pPr>
            <a:r>
              <a:rPr lang="en-US" dirty="0"/>
              <a:t>Breaks down barriers to understanding.</a:t>
            </a:r>
          </a:p>
          <a:p>
            <a:pPr marL="285750" indent="-285750">
              <a:buFont typeface="Wingdings" panose="05000000000000000000" pitchFamily="2" charset="2"/>
              <a:buChar char="ü"/>
            </a:pPr>
            <a:r>
              <a:rPr lang="en-US" dirty="0"/>
              <a:t>Builds trusting working relationships.</a:t>
            </a:r>
          </a:p>
          <a:p>
            <a:pPr marL="285750" indent="-285750">
              <a:buFont typeface="Wingdings" panose="05000000000000000000" pitchFamily="2" charset="2"/>
              <a:buChar char="ü"/>
            </a:pPr>
            <a:r>
              <a:rPr lang="en-US" dirty="0"/>
              <a:t>Lets us bring our “whole selves” to work.</a:t>
            </a:r>
          </a:p>
          <a:p>
            <a:pPr marL="285750" indent="-285750">
              <a:buFont typeface="Wingdings" panose="05000000000000000000" pitchFamily="2" charset="2"/>
              <a:buChar char="ü"/>
            </a:pPr>
            <a:r>
              <a:rPr lang="en-US" dirty="0"/>
              <a:t>Being open can make you more productive and can even benefit your career because your peers will see you in a new, perhaps even courageous, light.</a:t>
            </a:r>
          </a:p>
        </p:txBody>
      </p:sp>
    </p:spTree>
    <p:extLst>
      <p:ext uri="{BB962C8B-B14F-4D97-AF65-F5344CB8AC3E}">
        <p14:creationId xmlns:p14="http://schemas.microsoft.com/office/powerpoint/2010/main" val="40184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5602244"/>
            <a:ext cx="8763000" cy="954107"/>
          </a:xfrm>
          <a:prstGeom prst="rect">
            <a:avLst/>
          </a:prstGeom>
          <a:noFill/>
        </p:spPr>
        <p:txBody>
          <a:bodyPr wrap="square" rtlCol="0">
            <a:spAutoFit/>
          </a:bodyPr>
          <a:lstStyle/>
          <a:p>
            <a:r>
              <a:rPr lang="en-US" sz="1400" b="1" dirty="0"/>
              <a:t>Source: </a:t>
            </a:r>
            <a:r>
              <a:rPr lang="en-US" sz="1400" dirty="0"/>
              <a:t>A Workplace Divided: Understanding the Climate for LBGTQ Workers Nationwide. (2018). Human Rights Campaign, 10 – 11.</a:t>
            </a:r>
            <a:br>
              <a:rPr lang="en-US" sz="1400" dirty="0"/>
            </a:br>
            <a:r>
              <a:rPr lang="en-US" sz="1400" dirty="0"/>
              <a:t>https://assets2.hrc.org/files/assets/resources/AWorkplaceDivided-2018.pdf?_ga=2.140773682.1409974327.1592347854-1874565387.1592347854</a:t>
            </a:r>
          </a:p>
        </p:txBody>
      </p:sp>
      <p:sp>
        <p:nvSpPr>
          <p:cNvPr id="5" name="TextBox 4"/>
          <p:cNvSpPr txBox="1"/>
          <p:nvPr/>
        </p:nvSpPr>
        <p:spPr>
          <a:xfrm>
            <a:off x="647700" y="1478695"/>
            <a:ext cx="7239000" cy="400110"/>
          </a:xfrm>
          <a:prstGeom prst="rect">
            <a:avLst/>
          </a:prstGeom>
          <a:noFill/>
        </p:spPr>
        <p:txBody>
          <a:bodyPr wrap="square" rtlCol="0">
            <a:spAutoFit/>
          </a:bodyPr>
          <a:lstStyle/>
          <a:p>
            <a:r>
              <a:rPr lang="en-US" sz="2000" b="1" dirty="0">
                <a:solidFill>
                  <a:srgbClr val="C00000"/>
                </a:solidFill>
                <a:latin typeface="Segoe UI" panose="020B0502040204020203" pitchFamily="34" charset="0"/>
                <a:ea typeface="Segoe UI" panose="020B0502040204020203" pitchFamily="34" charset="0"/>
                <a:cs typeface="Segoe UI" panose="020B0502040204020203" pitchFamily="34" charset="0"/>
              </a:rPr>
              <a:t>46% Hide Who They Are At Work</a:t>
            </a:r>
          </a:p>
        </p:txBody>
      </p:sp>
      <p:sp>
        <p:nvSpPr>
          <p:cNvPr id="3" name="TextBox 2">
            <a:extLst>
              <a:ext uri="{FF2B5EF4-FFF2-40B4-BE49-F238E27FC236}">
                <a16:creationId xmlns:a16="http://schemas.microsoft.com/office/drawing/2014/main" id="{ADFD0A67-713B-4053-80AA-4EC87D46C7E6}"/>
              </a:ext>
            </a:extLst>
          </p:cNvPr>
          <p:cNvSpPr txBox="1"/>
          <p:nvPr/>
        </p:nvSpPr>
        <p:spPr>
          <a:xfrm>
            <a:off x="533400" y="602590"/>
            <a:ext cx="6324600" cy="707886"/>
          </a:xfrm>
          <a:prstGeom prst="rect">
            <a:avLst/>
          </a:prstGeom>
          <a:noFill/>
        </p:spPr>
        <p:txBody>
          <a:bodyPr wrap="square" rtlCol="0">
            <a:spAutoFit/>
          </a:bodyPr>
          <a:lstStyle/>
          <a:p>
            <a:r>
              <a:rPr lang="en-US" sz="2000" dirty="0"/>
              <a:t>In a 2018 study on the LBGTQ workplace experience, the following was identified.</a:t>
            </a:r>
          </a:p>
        </p:txBody>
      </p:sp>
      <p:sp>
        <p:nvSpPr>
          <p:cNvPr id="6" name="TextBox 5">
            <a:extLst>
              <a:ext uri="{FF2B5EF4-FFF2-40B4-BE49-F238E27FC236}">
                <a16:creationId xmlns:a16="http://schemas.microsoft.com/office/drawing/2014/main" id="{A761EAE7-0973-4BBC-8D04-155CFDD1F106}"/>
              </a:ext>
            </a:extLst>
          </p:cNvPr>
          <p:cNvSpPr txBox="1"/>
          <p:nvPr/>
        </p:nvSpPr>
        <p:spPr>
          <a:xfrm>
            <a:off x="1104900" y="1926467"/>
            <a:ext cx="6934200" cy="400110"/>
          </a:xfrm>
          <a:prstGeom prst="rect">
            <a:avLst/>
          </a:prstGeom>
          <a:noFill/>
        </p:spPr>
        <p:txBody>
          <a:bodyPr wrap="square" rtlCol="0">
            <a:spAutoFit/>
          </a:bodyPr>
          <a:lstStyle/>
          <a:p>
            <a:r>
              <a:rPr lang="en-US" sz="2000" dirty="0"/>
              <a:t>LBGTQ employees are not open at work because: </a:t>
            </a:r>
          </a:p>
        </p:txBody>
      </p:sp>
      <p:graphicFrame>
        <p:nvGraphicFramePr>
          <p:cNvPr id="10" name="Table 10">
            <a:extLst>
              <a:ext uri="{FF2B5EF4-FFF2-40B4-BE49-F238E27FC236}">
                <a16:creationId xmlns:a16="http://schemas.microsoft.com/office/drawing/2014/main" id="{2830A5F3-232F-4055-A476-E672005E17B6}"/>
              </a:ext>
            </a:extLst>
          </p:cNvPr>
          <p:cNvGraphicFramePr>
            <a:graphicFrameLocks noGrp="1"/>
          </p:cNvGraphicFramePr>
          <p:nvPr>
            <p:extLst>
              <p:ext uri="{D42A27DB-BD31-4B8C-83A1-F6EECF244321}">
                <p14:modId xmlns:p14="http://schemas.microsoft.com/office/powerpoint/2010/main" val="1126783923"/>
              </p:ext>
            </p:extLst>
          </p:nvPr>
        </p:nvGraphicFramePr>
        <p:xfrm>
          <a:off x="1104900" y="2374239"/>
          <a:ext cx="7277100" cy="2687320"/>
        </p:xfrm>
        <a:graphic>
          <a:graphicData uri="http://schemas.openxmlformats.org/drawingml/2006/table">
            <a:tbl>
              <a:tblPr firstRow="1" bandRow="1">
                <a:tableStyleId>{5C22544A-7EE6-4342-B048-85BDC9FD1C3A}</a:tableStyleId>
              </a:tblPr>
              <a:tblGrid>
                <a:gridCol w="5867162">
                  <a:extLst>
                    <a:ext uri="{9D8B030D-6E8A-4147-A177-3AD203B41FA5}">
                      <a16:colId xmlns:a16="http://schemas.microsoft.com/office/drawing/2014/main" val="1935432566"/>
                    </a:ext>
                  </a:extLst>
                </a:gridCol>
                <a:gridCol w="1409938">
                  <a:extLst>
                    <a:ext uri="{9D8B030D-6E8A-4147-A177-3AD203B41FA5}">
                      <a16:colId xmlns:a16="http://schemas.microsoft.com/office/drawing/2014/main" val="3118155677"/>
                    </a:ext>
                  </a:extLst>
                </a:gridCol>
              </a:tblGrid>
              <a:tr h="370840">
                <a:tc gridSpan="2">
                  <a:txBody>
                    <a:bodyPr/>
                    <a:lstStyle/>
                    <a:p>
                      <a:endParaRPr lang="en-US" dirty="0"/>
                    </a:p>
                  </a:txBody>
                  <a:tcPr/>
                </a:tc>
                <a:tc hMerge="1">
                  <a:txBody>
                    <a:bodyPr/>
                    <a:lstStyle/>
                    <a:p>
                      <a:endParaRPr lang="en-US"/>
                    </a:p>
                  </a:txBody>
                  <a:tcPr/>
                </a:tc>
                <a:extLst>
                  <a:ext uri="{0D108BD9-81ED-4DB2-BD59-A6C34878D82A}">
                    <a16:rowId xmlns:a16="http://schemas.microsoft.com/office/drawing/2014/main" val="2429273855"/>
                  </a:ext>
                </a:extLst>
              </a:tr>
              <a:tr h="370840">
                <a:tc>
                  <a:txBody>
                    <a:bodyPr/>
                    <a:lstStyle/>
                    <a:p>
                      <a:r>
                        <a:rPr lang="en-US" sz="2000" b="0" dirty="0"/>
                        <a:t>The possibility of being </a:t>
                      </a:r>
                      <a:r>
                        <a:rPr lang="en-US" sz="2000" b="1" dirty="0"/>
                        <a:t>stereotyped</a:t>
                      </a:r>
                    </a:p>
                  </a:txBody>
                  <a:tcPr/>
                </a:tc>
                <a:tc>
                  <a:txBody>
                    <a:bodyPr/>
                    <a:lstStyle/>
                    <a:p>
                      <a:r>
                        <a:rPr lang="en-US" sz="2400" b="1" dirty="0">
                          <a:solidFill>
                            <a:srgbClr val="C00000"/>
                          </a:solidFill>
                        </a:rPr>
                        <a:t>38%</a:t>
                      </a:r>
                    </a:p>
                  </a:txBody>
                  <a:tcPr/>
                </a:tc>
                <a:extLst>
                  <a:ext uri="{0D108BD9-81ED-4DB2-BD59-A6C34878D82A}">
                    <a16:rowId xmlns:a16="http://schemas.microsoft.com/office/drawing/2014/main" val="1760508138"/>
                  </a:ext>
                </a:extLst>
              </a:tr>
              <a:tr h="370840">
                <a:tc>
                  <a:txBody>
                    <a:bodyPr/>
                    <a:lstStyle/>
                    <a:p>
                      <a:r>
                        <a:rPr lang="en-US" sz="2000" b="0" dirty="0"/>
                        <a:t>The possibility of </a:t>
                      </a:r>
                      <a:r>
                        <a:rPr lang="en-US" sz="2000" b="1" dirty="0"/>
                        <a:t>making people feel uncomfortable</a:t>
                      </a:r>
                    </a:p>
                  </a:txBody>
                  <a:tcPr/>
                </a:tc>
                <a:tc>
                  <a:txBody>
                    <a:bodyPr/>
                    <a:lstStyle/>
                    <a:p>
                      <a:r>
                        <a:rPr lang="en-US" sz="2400" b="1" dirty="0">
                          <a:solidFill>
                            <a:srgbClr val="C00000"/>
                          </a:solidFill>
                        </a:rPr>
                        <a:t>36%</a:t>
                      </a:r>
                    </a:p>
                  </a:txBody>
                  <a:tcPr/>
                </a:tc>
                <a:extLst>
                  <a:ext uri="{0D108BD9-81ED-4DB2-BD59-A6C34878D82A}">
                    <a16:rowId xmlns:a16="http://schemas.microsoft.com/office/drawing/2014/main" val="1445646239"/>
                  </a:ext>
                </a:extLst>
              </a:tr>
              <a:tr h="370840">
                <a:tc>
                  <a:txBody>
                    <a:bodyPr/>
                    <a:lstStyle/>
                    <a:p>
                      <a:r>
                        <a:rPr lang="en-US" sz="2000" b="0" dirty="0"/>
                        <a:t>The possibility of </a:t>
                      </a:r>
                      <a:r>
                        <a:rPr lang="en-US" sz="2000" b="1" dirty="0"/>
                        <a:t>losing connections or relationships with coworkers</a:t>
                      </a:r>
                    </a:p>
                  </a:txBody>
                  <a:tcPr/>
                </a:tc>
                <a:tc>
                  <a:txBody>
                    <a:bodyPr/>
                    <a:lstStyle/>
                    <a:p>
                      <a:r>
                        <a:rPr lang="en-US" sz="2400" b="1" dirty="0">
                          <a:solidFill>
                            <a:srgbClr val="C00000"/>
                          </a:solidFill>
                        </a:rPr>
                        <a:t>31%</a:t>
                      </a:r>
                    </a:p>
                  </a:txBody>
                  <a:tcPr/>
                </a:tc>
                <a:extLst>
                  <a:ext uri="{0D108BD9-81ED-4DB2-BD59-A6C34878D82A}">
                    <a16:rowId xmlns:a16="http://schemas.microsoft.com/office/drawing/2014/main" val="2007083965"/>
                  </a:ext>
                </a:extLst>
              </a:tr>
              <a:tr h="370840">
                <a:tc>
                  <a:txBody>
                    <a:bodyPr/>
                    <a:lstStyle/>
                    <a:p>
                      <a:r>
                        <a:rPr lang="en-US" sz="2000" b="0" dirty="0"/>
                        <a:t>People</a:t>
                      </a:r>
                      <a:r>
                        <a:rPr lang="en-US" sz="2000" b="1" dirty="0"/>
                        <a:t> might think I’m attracted to them </a:t>
                      </a:r>
                      <a:r>
                        <a:rPr lang="en-US" sz="2000" b="0" dirty="0"/>
                        <a:t>just because I’m LBGTQ</a:t>
                      </a:r>
                    </a:p>
                  </a:txBody>
                  <a:tcPr/>
                </a:tc>
                <a:tc>
                  <a:txBody>
                    <a:bodyPr/>
                    <a:lstStyle/>
                    <a:p>
                      <a:r>
                        <a:rPr lang="en-US" sz="2400" b="1" dirty="0">
                          <a:solidFill>
                            <a:srgbClr val="C00000"/>
                          </a:solidFill>
                        </a:rPr>
                        <a:t>27%</a:t>
                      </a:r>
                    </a:p>
                  </a:txBody>
                  <a:tcPr/>
                </a:tc>
                <a:extLst>
                  <a:ext uri="{0D108BD9-81ED-4DB2-BD59-A6C34878D82A}">
                    <a16:rowId xmlns:a16="http://schemas.microsoft.com/office/drawing/2014/main" val="3400098190"/>
                  </a:ext>
                </a:extLst>
              </a:tr>
            </a:tbl>
          </a:graphicData>
        </a:graphic>
      </p:graphicFrame>
    </p:spTree>
    <p:extLst>
      <p:ext uri="{BB962C8B-B14F-4D97-AF65-F5344CB8AC3E}">
        <p14:creationId xmlns:p14="http://schemas.microsoft.com/office/powerpoint/2010/main" val="1552157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5990414"/>
            <a:ext cx="8763000" cy="738664"/>
          </a:xfrm>
          <a:prstGeom prst="rect">
            <a:avLst/>
          </a:prstGeom>
          <a:noFill/>
        </p:spPr>
        <p:txBody>
          <a:bodyPr wrap="square" rtlCol="0">
            <a:spAutoFit/>
          </a:bodyPr>
          <a:lstStyle/>
          <a:p>
            <a:r>
              <a:rPr lang="en-US" sz="1400" b="1" dirty="0"/>
              <a:t>Source of Chart: </a:t>
            </a:r>
            <a:r>
              <a:rPr lang="en-US" sz="1400" dirty="0"/>
              <a:t>Documented Evidence of Employment Discrimination &amp; Its Effects on LGBT People,  The Williams Institute , UCLA, 2011. http://williamsinstitute.law.ucla.edu/wp-content/uploads/Sears-Mallory-Discrimination-July-20111.pdf</a:t>
            </a:r>
          </a:p>
        </p:txBody>
      </p:sp>
      <p:sp>
        <p:nvSpPr>
          <p:cNvPr id="5" name="TextBox 4"/>
          <p:cNvSpPr txBox="1"/>
          <p:nvPr/>
        </p:nvSpPr>
        <p:spPr>
          <a:xfrm>
            <a:off x="762000" y="1219200"/>
            <a:ext cx="7239000" cy="400110"/>
          </a:xfrm>
          <a:prstGeom prst="rect">
            <a:avLst/>
          </a:prstGeom>
          <a:noFill/>
        </p:spPr>
        <p:txBody>
          <a:bodyPr wrap="square" rtlCol="0">
            <a:spAutoFit/>
          </a:bodyPr>
          <a:lstStyle/>
          <a:p>
            <a:r>
              <a:rPr lang="en-US" sz="2000" b="1" dirty="0">
                <a:solidFill>
                  <a:srgbClr val="C00000"/>
                </a:solidFill>
                <a:latin typeface="Segoe UI" panose="020B0502040204020203" pitchFamily="34" charset="0"/>
                <a:ea typeface="Segoe UI" panose="020B0502040204020203" pitchFamily="34" charset="0"/>
                <a:cs typeface="Segoe UI" panose="020B0502040204020203" pitchFamily="34" charset="0"/>
              </a:rPr>
              <a:t>Risks</a:t>
            </a:r>
          </a:p>
        </p:txBody>
      </p:sp>
      <p:sp>
        <p:nvSpPr>
          <p:cNvPr id="2" name="Content Placeholder 1"/>
          <p:cNvSpPr>
            <a:spLocks noGrp="1"/>
          </p:cNvSpPr>
          <p:nvPr>
            <p:ph idx="1"/>
          </p:nvPr>
        </p:nvSpPr>
        <p:spPr>
          <a:xfrm>
            <a:off x="914400" y="1752600"/>
            <a:ext cx="7315200" cy="1600200"/>
          </a:xfrm>
        </p:spPr>
        <p:txBody>
          <a:bodyPr>
            <a:normAutofit/>
          </a:bodyPr>
          <a:lstStyle/>
          <a:p>
            <a:pPr marL="0" indent="0">
              <a:buNone/>
            </a:pPr>
            <a:r>
              <a:rPr lang="en-US" sz="1800" dirty="0"/>
              <a:t>Research reports vary on the exact percentage that indicate LBGT employees have been discriminated against once they disclose their sexual orientation/gender identity. However, all research agrees that more lesbian and gay employees experience employment discrimination </a:t>
            </a:r>
            <a:r>
              <a:rPr lang="en-US" sz="1800" b="1" dirty="0">
                <a:solidFill>
                  <a:schemeClr val="tx2"/>
                </a:solidFill>
              </a:rPr>
              <a:t>if they have disclosed</a:t>
            </a:r>
            <a:r>
              <a:rPr lang="en-US" sz="1800" dirty="0"/>
              <a:t> than if they do not disclose. Example below.</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396416"/>
            <a:ext cx="6052890" cy="2386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307" y="5487553"/>
            <a:ext cx="461010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0622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5990414"/>
            <a:ext cx="8763000" cy="523220"/>
          </a:xfrm>
          <a:prstGeom prst="rect">
            <a:avLst/>
          </a:prstGeom>
          <a:noFill/>
        </p:spPr>
        <p:txBody>
          <a:bodyPr wrap="square" rtlCol="0">
            <a:spAutoFit/>
          </a:bodyPr>
          <a:lstStyle/>
          <a:p>
            <a:r>
              <a:rPr lang="en-US" sz="1400" b="1" dirty="0"/>
              <a:t>Source: </a:t>
            </a:r>
            <a:r>
              <a:rPr lang="en-US" sz="1400" dirty="0" err="1"/>
              <a:t>Trau</a:t>
            </a:r>
            <a:r>
              <a:rPr lang="en-US" sz="1400" dirty="0"/>
              <a:t>, R., O’Leary, J., Brown, C. (October 19, 2018). 7 Myths About Coming Out at Work. Harvard Business Review.  https://hbr.org/2018/10/7-myths-about-coming-out-at-work</a:t>
            </a:r>
          </a:p>
        </p:txBody>
      </p:sp>
      <p:sp>
        <p:nvSpPr>
          <p:cNvPr id="5" name="TextBox 4"/>
          <p:cNvSpPr txBox="1"/>
          <p:nvPr/>
        </p:nvSpPr>
        <p:spPr>
          <a:xfrm>
            <a:off x="762000" y="1219200"/>
            <a:ext cx="7239000" cy="400110"/>
          </a:xfrm>
          <a:prstGeom prst="rect">
            <a:avLst/>
          </a:prstGeom>
          <a:noFill/>
        </p:spPr>
        <p:txBody>
          <a:bodyPr wrap="square" rtlCol="0">
            <a:spAutoFit/>
          </a:bodyPr>
          <a:lstStyle/>
          <a:p>
            <a:r>
              <a:rPr lang="en-US" sz="2000" b="1" dirty="0">
                <a:solidFill>
                  <a:srgbClr val="C00000"/>
                </a:solidFill>
                <a:latin typeface="Segoe UI" panose="020B0502040204020203" pitchFamily="34" charset="0"/>
                <a:ea typeface="Segoe UI" panose="020B0502040204020203" pitchFamily="34" charset="0"/>
                <a:cs typeface="Segoe UI" panose="020B0502040204020203" pitchFamily="34" charset="0"/>
              </a:rPr>
              <a:t>Perception: Social Exclusion vs Career Penalty? </a:t>
            </a:r>
          </a:p>
        </p:txBody>
      </p:sp>
      <p:graphicFrame>
        <p:nvGraphicFramePr>
          <p:cNvPr id="7" name="Table 7">
            <a:extLst>
              <a:ext uri="{FF2B5EF4-FFF2-40B4-BE49-F238E27FC236}">
                <a16:creationId xmlns:a16="http://schemas.microsoft.com/office/drawing/2014/main" id="{6D823CD3-EB9F-44E8-9FF6-3BFA227AF328}"/>
              </a:ext>
            </a:extLst>
          </p:cNvPr>
          <p:cNvGraphicFramePr>
            <a:graphicFrameLocks noGrp="1"/>
          </p:cNvGraphicFramePr>
          <p:nvPr>
            <p:extLst>
              <p:ext uri="{D42A27DB-BD31-4B8C-83A1-F6EECF244321}">
                <p14:modId xmlns:p14="http://schemas.microsoft.com/office/powerpoint/2010/main" val="1124421942"/>
              </p:ext>
            </p:extLst>
          </p:nvPr>
        </p:nvGraphicFramePr>
        <p:xfrm>
          <a:off x="1333500" y="2708051"/>
          <a:ext cx="6096000" cy="1529080"/>
        </p:xfrm>
        <a:graphic>
          <a:graphicData uri="http://schemas.openxmlformats.org/drawingml/2006/table">
            <a:tbl>
              <a:tblPr firstRow="1" bandRow="1">
                <a:tableStyleId>{5C22544A-7EE6-4342-B048-85BDC9FD1C3A}</a:tableStyleId>
              </a:tblPr>
              <a:tblGrid>
                <a:gridCol w="5105400">
                  <a:extLst>
                    <a:ext uri="{9D8B030D-6E8A-4147-A177-3AD203B41FA5}">
                      <a16:colId xmlns:a16="http://schemas.microsoft.com/office/drawing/2014/main" val="2289232385"/>
                    </a:ext>
                  </a:extLst>
                </a:gridCol>
                <a:gridCol w="990600">
                  <a:extLst>
                    <a:ext uri="{9D8B030D-6E8A-4147-A177-3AD203B41FA5}">
                      <a16:colId xmlns:a16="http://schemas.microsoft.com/office/drawing/2014/main" val="4050966606"/>
                    </a:ext>
                  </a:extLst>
                </a:gridCol>
              </a:tblGrid>
              <a:tr h="370840">
                <a:tc>
                  <a:txBody>
                    <a:bodyPr/>
                    <a:lstStyle/>
                    <a:p>
                      <a:r>
                        <a:rPr lang="en-US" dirty="0"/>
                        <a:t>Perception of Career Risk vs Social Exclusion</a:t>
                      </a:r>
                    </a:p>
                  </a:txBody>
                  <a:tcPr/>
                </a:tc>
                <a:tc>
                  <a:txBody>
                    <a:bodyPr/>
                    <a:lstStyle/>
                    <a:p>
                      <a:endParaRPr lang="en-US"/>
                    </a:p>
                  </a:txBody>
                  <a:tcPr/>
                </a:tc>
                <a:extLst>
                  <a:ext uri="{0D108BD9-81ED-4DB2-BD59-A6C34878D82A}">
                    <a16:rowId xmlns:a16="http://schemas.microsoft.com/office/drawing/2014/main" val="1488505310"/>
                  </a:ext>
                </a:extLst>
              </a:tr>
              <a:tr h="370840">
                <a:tc>
                  <a:txBody>
                    <a:bodyPr/>
                    <a:lstStyle/>
                    <a:p>
                      <a:r>
                        <a:rPr lang="en-US" sz="2000" dirty="0"/>
                        <a:t>Careers will be negatively impacted if I disclose</a:t>
                      </a:r>
                    </a:p>
                  </a:txBody>
                  <a:tcPr/>
                </a:tc>
                <a:tc>
                  <a:txBody>
                    <a:bodyPr/>
                    <a:lstStyle/>
                    <a:p>
                      <a:r>
                        <a:rPr lang="en-US" sz="2400" b="1" dirty="0">
                          <a:solidFill>
                            <a:srgbClr val="C00000"/>
                          </a:solidFill>
                        </a:rPr>
                        <a:t>19%</a:t>
                      </a:r>
                    </a:p>
                  </a:txBody>
                  <a:tcPr/>
                </a:tc>
                <a:extLst>
                  <a:ext uri="{0D108BD9-81ED-4DB2-BD59-A6C34878D82A}">
                    <a16:rowId xmlns:a16="http://schemas.microsoft.com/office/drawing/2014/main" val="2060484198"/>
                  </a:ext>
                </a:extLst>
              </a:tr>
              <a:tr h="370840">
                <a:tc>
                  <a:txBody>
                    <a:bodyPr/>
                    <a:lstStyle/>
                    <a:p>
                      <a:r>
                        <a:rPr lang="en-US" sz="2000" dirty="0"/>
                        <a:t>My colleagues will feel uncomfortable around me if I disclose</a:t>
                      </a:r>
                    </a:p>
                  </a:txBody>
                  <a:tcPr/>
                </a:tc>
                <a:tc>
                  <a:txBody>
                    <a:bodyPr/>
                    <a:lstStyle/>
                    <a:p>
                      <a:r>
                        <a:rPr lang="en-US" sz="2400" b="1" dirty="0">
                          <a:solidFill>
                            <a:srgbClr val="C00000"/>
                          </a:solidFill>
                        </a:rPr>
                        <a:t>70%</a:t>
                      </a:r>
                    </a:p>
                  </a:txBody>
                  <a:tcPr/>
                </a:tc>
                <a:extLst>
                  <a:ext uri="{0D108BD9-81ED-4DB2-BD59-A6C34878D82A}">
                    <a16:rowId xmlns:a16="http://schemas.microsoft.com/office/drawing/2014/main" val="3894218882"/>
                  </a:ext>
                </a:extLst>
              </a:tr>
            </a:tbl>
          </a:graphicData>
        </a:graphic>
      </p:graphicFrame>
      <p:sp>
        <p:nvSpPr>
          <p:cNvPr id="9" name="TextBox 8">
            <a:extLst>
              <a:ext uri="{FF2B5EF4-FFF2-40B4-BE49-F238E27FC236}">
                <a16:creationId xmlns:a16="http://schemas.microsoft.com/office/drawing/2014/main" id="{099E235F-EB8B-43D5-9892-E772B3ABA47F}"/>
              </a:ext>
            </a:extLst>
          </p:cNvPr>
          <p:cNvSpPr txBox="1"/>
          <p:nvPr/>
        </p:nvSpPr>
        <p:spPr>
          <a:xfrm>
            <a:off x="1143000" y="1828800"/>
            <a:ext cx="6629400" cy="923330"/>
          </a:xfrm>
          <a:prstGeom prst="rect">
            <a:avLst/>
          </a:prstGeom>
          <a:noFill/>
        </p:spPr>
        <p:txBody>
          <a:bodyPr wrap="square" rtlCol="0">
            <a:spAutoFit/>
          </a:bodyPr>
          <a:lstStyle/>
          <a:p>
            <a:r>
              <a:rPr lang="en-US" dirty="0"/>
              <a:t>In a 2018 study, subjects obviously perceived more of a social risk than a “career penalty” risk.  </a:t>
            </a:r>
          </a:p>
          <a:p>
            <a:endParaRPr lang="en-US" dirty="0"/>
          </a:p>
        </p:txBody>
      </p:sp>
      <p:sp>
        <p:nvSpPr>
          <p:cNvPr id="10" name="Rectangle 9">
            <a:extLst>
              <a:ext uri="{FF2B5EF4-FFF2-40B4-BE49-F238E27FC236}">
                <a16:creationId xmlns:a16="http://schemas.microsoft.com/office/drawing/2014/main" id="{8AAE0C87-DC46-4AA8-BDA4-20BF156E5FC5}"/>
              </a:ext>
            </a:extLst>
          </p:cNvPr>
          <p:cNvSpPr/>
          <p:nvPr/>
        </p:nvSpPr>
        <p:spPr>
          <a:xfrm>
            <a:off x="1202296" y="4587351"/>
            <a:ext cx="6477000" cy="923330"/>
          </a:xfrm>
          <a:prstGeom prst="rect">
            <a:avLst/>
          </a:prstGeom>
        </p:spPr>
        <p:txBody>
          <a:bodyPr wrap="square">
            <a:spAutoFit/>
          </a:bodyPr>
          <a:lstStyle/>
          <a:p>
            <a:r>
              <a:rPr lang="en-US" dirty="0"/>
              <a:t>However, we should consider that if perceptions were correct and coworkers </a:t>
            </a:r>
            <a:r>
              <a:rPr lang="en-US" b="1" dirty="0"/>
              <a:t>did</a:t>
            </a:r>
            <a:r>
              <a:rPr lang="en-US" dirty="0"/>
              <a:t> feel uncomfortable, could that uncomfortable feeling lead to out-group exclusion? </a:t>
            </a:r>
          </a:p>
        </p:txBody>
      </p:sp>
    </p:spTree>
    <p:extLst>
      <p:ext uri="{BB962C8B-B14F-4D97-AF65-F5344CB8AC3E}">
        <p14:creationId xmlns:p14="http://schemas.microsoft.com/office/powerpoint/2010/main" val="4231804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C00000"/>
                </a:solidFill>
              </a:rPr>
              <a:t>The “B” and the “T”</a:t>
            </a:r>
            <a:br>
              <a:rPr lang="en-US" sz="3200" b="1" dirty="0">
                <a:solidFill>
                  <a:srgbClr val="C00000"/>
                </a:solidFill>
              </a:rPr>
            </a:br>
            <a:r>
              <a:rPr lang="en-US" sz="3200" b="1" dirty="0">
                <a:solidFill>
                  <a:srgbClr val="C00000"/>
                </a:solidFill>
              </a:rPr>
              <a:t>of LBGT</a:t>
            </a:r>
          </a:p>
        </p:txBody>
      </p:sp>
      <p:sp>
        <p:nvSpPr>
          <p:cNvPr id="3" name="Content Placeholder 2"/>
          <p:cNvSpPr>
            <a:spLocks noGrp="1"/>
          </p:cNvSpPr>
          <p:nvPr>
            <p:ph idx="1"/>
          </p:nvPr>
        </p:nvSpPr>
        <p:spPr>
          <a:xfrm>
            <a:off x="914400" y="2590800"/>
            <a:ext cx="7772400" cy="2438400"/>
          </a:xfrm>
        </p:spPr>
        <p:txBody>
          <a:bodyPr>
            <a:normAutofit/>
          </a:bodyPr>
          <a:lstStyle/>
          <a:p>
            <a:pPr marL="0" indent="0">
              <a:buNone/>
            </a:pPr>
            <a:r>
              <a:rPr lang="en-US" sz="1900" dirty="0"/>
              <a:t>We know about the “L” and the “G” represented in LBGT</a:t>
            </a:r>
            <a:br>
              <a:rPr lang="en-US" sz="1900" dirty="0"/>
            </a:br>
            <a:r>
              <a:rPr lang="en-US" sz="1900" dirty="0"/>
              <a:t> - Lesbian (female) and gay (male) individuals who are attracted to those of their own gender. </a:t>
            </a:r>
          </a:p>
          <a:p>
            <a:pPr marL="0" indent="0">
              <a:buNone/>
            </a:pPr>
            <a:endParaRPr lang="en-US" sz="1900" i="1" dirty="0"/>
          </a:p>
          <a:p>
            <a:pPr marL="0" indent="0">
              <a:buNone/>
            </a:pPr>
            <a:r>
              <a:rPr lang="en-US" sz="2000" b="1" i="1" dirty="0">
                <a:solidFill>
                  <a:srgbClr val="C00000"/>
                </a:solidFill>
              </a:rPr>
              <a:t>What about those who identify as bisexual and transgender?</a:t>
            </a:r>
            <a:br>
              <a:rPr lang="en-US" sz="1900" b="1" dirty="0"/>
            </a:br>
            <a:r>
              <a:rPr lang="en-US" sz="1900" dirty="0"/>
              <a:t>We don’t hear as much about those two groups of people within the LBGT civil rights movement. </a:t>
            </a:r>
          </a:p>
          <a:p>
            <a:pPr marL="0" indent="0">
              <a:buNone/>
            </a:pPr>
            <a:endParaRPr lang="en-US" dirty="0"/>
          </a:p>
        </p:txBody>
      </p:sp>
      <p:pic>
        <p:nvPicPr>
          <p:cNvPr id="4" name="Picture 4" descr="footerb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flipV="1">
            <a:off x="1934817" y="1295400"/>
            <a:ext cx="7010400" cy="560727"/>
          </a:xfrm>
          <a:prstGeom prst="rect">
            <a:avLst/>
          </a:prstGeom>
          <a:noFill/>
        </p:spPr>
      </p:pic>
    </p:spTree>
    <p:extLst>
      <p:ext uri="{BB962C8B-B14F-4D97-AF65-F5344CB8AC3E}">
        <p14:creationId xmlns:p14="http://schemas.microsoft.com/office/powerpoint/2010/main" val="2914763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98085-7944-43AF-9E4B-CD8EE3B77480}"/>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C00000"/>
                </a:solidFill>
                <a:latin typeface="Segoe UI" panose="020B0502040204020203" pitchFamily="34" charset="0"/>
                <a:ea typeface="Segoe UI" panose="020B0502040204020203" pitchFamily="34" charset="0"/>
                <a:cs typeface="Segoe UI" panose="020B0502040204020203" pitchFamily="34" charset="0"/>
              </a:rPr>
              <a:t>What Bisexual Means</a:t>
            </a:r>
          </a:p>
        </p:txBody>
      </p:sp>
      <p:pic>
        <p:nvPicPr>
          <p:cNvPr id="3" name="Picture 2">
            <a:extLst>
              <a:ext uri="{FF2B5EF4-FFF2-40B4-BE49-F238E27FC236}">
                <a16:creationId xmlns:a16="http://schemas.microsoft.com/office/drawing/2014/main" id="{DC8ACB90-87C0-415E-8D17-D1F97222BA95}"/>
              </a:ext>
            </a:extLst>
          </p:cNvPr>
          <p:cNvPicPr>
            <a:picLocks noChangeAspect="1"/>
          </p:cNvPicPr>
          <p:nvPr/>
        </p:nvPicPr>
        <p:blipFill>
          <a:blip r:embed="rId2"/>
          <a:stretch>
            <a:fillRect/>
          </a:stretch>
        </p:blipFill>
        <p:spPr>
          <a:xfrm>
            <a:off x="3024381" y="846138"/>
            <a:ext cx="6119619" cy="5761857"/>
          </a:xfrm>
          <a:prstGeom prst="rect">
            <a:avLst/>
          </a:prstGeom>
        </p:spPr>
      </p:pic>
      <p:sp>
        <p:nvSpPr>
          <p:cNvPr id="4" name="TextBox 3">
            <a:extLst>
              <a:ext uri="{FF2B5EF4-FFF2-40B4-BE49-F238E27FC236}">
                <a16:creationId xmlns:a16="http://schemas.microsoft.com/office/drawing/2014/main" id="{09B90052-CFE7-40BD-BF3B-D2A30A6197F8}"/>
              </a:ext>
            </a:extLst>
          </p:cNvPr>
          <p:cNvSpPr txBox="1"/>
          <p:nvPr/>
        </p:nvSpPr>
        <p:spPr>
          <a:xfrm>
            <a:off x="321175" y="3075057"/>
            <a:ext cx="2895600" cy="707886"/>
          </a:xfrm>
          <a:prstGeom prst="rect">
            <a:avLst/>
          </a:prstGeom>
          <a:noFill/>
        </p:spPr>
        <p:txBody>
          <a:bodyPr wrap="square" rtlCol="0">
            <a:spAutoFit/>
          </a:bodyPr>
          <a:lstStyle/>
          <a:p>
            <a:r>
              <a:rPr lang="en-US" sz="2000" dirty="0"/>
              <a:t>We use Ochs’s  definition in this course.</a:t>
            </a:r>
          </a:p>
        </p:txBody>
      </p:sp>
    </p:spTree>
    <p:extLst>
      <p:ext uri="{BB962C8B-B14F-4D97-AF65-F5344CB8AC3E}">
        <p14:creationId xmlns:p14="http://schemas.microsoft.com/office/powerpoint/2010/main" val="770351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134" y="1371600"/>
            <a:ext cx="8229600" cy="3068760"/>
          </a:xfrm>
        </p:spPr>
        <p:txBody>
          <a:bodyPr>
            <a:normAutofit/>
          </a:bodyPr>
          <a:lstStyle/>
          <a:p>
            <a:pPr marL="0" indent="0">
              <a:buNone/>
            </a:pPr>
            <a:r>
              <a:rPr lang="en-US" sz="2000" b="1" dirty="0">
                <a:solidFill>
                  <a:srgbClr val="C00000"/>
                </a:solidFill>
                <a:ea typeface="Segoe UI" panose="020B0502040204020203" pitchFamily="34" charset="0"/>
                <a:cs typeface="Segoe UI" panose="020B0502040204020203" pitchFamily="34" charset="0"/>
              </a:rPr>
              <a:t>Background Information </a:t>
            </a:r>
            <a:endParaRPr lang="en-US" sz="1900" b="1" dirty="0">
              <a:solidFill>
                <a:srgbClr val="C00000"/>
              </a:solidFill>
              <a:ea typeface="Segoe UI" panose="020B0502040204020203" pitchFamily="34" charset="0"/>
              <a:cs typeface="Segoe UI" panose="020B0502040204020203" pitchFamily="34" charset="0"/>
            </a:endParaRPr>
          </a:p>
          <a:p>
            <a:pPr marL="0" lvl="0" indent="0">
              <a:buNone/>
            </a:pPr>
            <a:r>
              <a:rPr lang="en-US" sz="2000" b="1" dirty="0"/>
              <a:t>The bisexual population is the </a:t>
            </a:r>
            <a:r>
              <a:rPr lang="en-US" sz="2000" b="1" dirty="0">
                <a:solidFill>
                  <a:srgbClr val="C00000"/>
                </a:solidFill>
              </a:rPr>
              <a:t>LARGEST GROUP within the LBGT community</a:t>
            </a:r>
            <a:r>
              <a:rPr lang="en-US" sz="2000" b="1" dirty="0"/>
              <a:t>.</a:t>
            </a:r>
          </a:p>
          <a:p>
            <a:pPr marL="0" lvl="0" indent="0">
              <a:buNone/>
            </a:pPr>
            <a:r>
              <a:rPr lang="en-US" sz="1800" dirty="0"/>
              <a:t>Most recent survey conducted by the US government indicates that </a:t>
            </a:r>
            <a:r>
              <a:rPr lang="en-US" sz="1800" b="1" dirty="0"/>
              <a:t>there are more female bisexuals </a:t>
            </a:r>
            <a:r>
              <a:rPr lang="en-US" sz="1800" dirty="0"/>
              <a:t>(5.5% of population) than lesbians and gay men combined (3.2% of population)</a:t>
            </a:r>
            <a:br>
              <a:rPr lang="en-US" sz="1000" dirty="0">
                <a:latin typeface="Cambria" panose="02040503050406030204" pitchFamily="18" charset="0"/>
              </a:rPr>
            </a:br>
            <a:endParaRPr lang="en-US" sz="2000" dirty="0"/>
          </a:p>
          <a:p>
            <a:pPr marL="0" lvl="0" indent="0">
              <a:buNone/>
            </a:pPr>
            <a:endParaRPr lang="en-US" sz="2000" dirty="0"/>
          </a:p>
          <a:p>
            <a:pPr marL="0" lvl="0" indent="0">
              <a:buNone/>
            </a:pPr>
            <a:r>
              <a:rPr lang="en-US" sz="2000" dirty="0"/>
              <a:t> </a:t>
            </a:r>
          </a:p>
          <a:p>
            <a:pPr marL="0" indent="0">
              <a:buNone/>
            </a:pPr>
            <a:endParaRPr lang="en-US" sz="2000" b="1" dirty="0">
              <a:solidFill>
                <a:srgbClr val="C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Title 1"/>
          <p:cNvSpPr>
            <a:spLocks noGrp="1"/>
          </p:cNvSpPr>
          <p:nvPr>
            <p:ph type="title"/>
          </p:nvPr>
        </p:nvSpPr>
        <p:spPr>
          <a:xfrm>
            <a:off x="457200" y="274638"/>
            <a:ext cx="8229600" cy="1143000"/>
          </a:xfrm>
        </p:spPr>
        <p:txBody>
          <a:bodyPr>
            <a:normAutofit/>
          </a:bodyPr>
          <a:lstStyle/>
          <a:p>
            <a:r>
              <a:rPr lang="en-US" sz="3200" b="1" dirty="0">
                <a:solidFill>
                  <a:srgbClr val="C00000"/>
                </a:solidFill>
                <a:latin typeface="Segoe UI" panose="020B0502040204020203" pitchFamily="34" charset="0"/>
                <a:ea typeface="Segoe UI" panose="020B0502040204020203" pitchFamily="34" charset="0"/>
                <a:cs typeface="Segoe UI" panose="020B0502040204020203" pitchFamily="34" charset="0"/>
              </a:rPr>
              <a:t>Demographics</a:t>
            </a:r>
          </a:p>
        </p:txBody>
      </p:sp>
      <p:pic>
        <p:nvPicPr>
          <p:cNvPr id="2" name="Picture 1"/>
          <p:cNvPicPr>
            <a:picLocks noChangeAspect="1"/>
          </p:cNvPicPr>
          <p:nvPr/>
        </p:nvPicPr>
        <p:blipFill>
          <a:blip r:embed="rId2"/>
          <a:stretch>
            <a:fillRect/>
          </a:stretch>
        </p:blipFill>
        <p:spPr>
          <a:xfrm>
            <a:off x="2286000" y="3102530"/>
            <a:ext cx="4953000" cy="2675660"/>
          </a:xfrm>
          <a:prstGeom prst="rect">
            <a:avLst/>
          </a:prstGeom>
        </p:spPr>
      </p:pic>
      <p:sp>
        <p:nvSpPr>
          <p:cNvPr id="5" name="TextBox 4">
            <a:extLst>
              <a:ext uri="{FF2B5EF4-FFF2-40B4-BE49-F238E27FC236}">
                <a16:creationId xmlns:a16="http://schemas.microsoft.com/office/drawing/2014/main" id="{ED6D00ED-30CF-4694-9BAB-6D1FD1F7F744}"/>
              </a:ext>
            </a:extLst>
          </p:cNvPr>
          <p:cNvSpPr txBox="1"/>
          <p:nvPr/>
        </p:nvSpPr>
        <p:spPr>
          <a:xfrm>
            <a:off x="275734" y="5952260"/>
            <a:ext cx="8534400" cy="738664"/>
          </a:xfrm>
          <a:prstGeom prst="rect">
            <a:avLst/>
          </a:prstGeom>
          <a:noFill/>
        </p:spPr>
        <p:txBody>
          <a:bodyPr wrap="square" rtlCol="0">
            <a:spAutoFit/>
          </a:bodyPr>
          <a:lstStyle/>
          <a:p>
            <a:r>
              <a:rPr lang="en-US" sz="1400" b="1" dirty="0"/>
              <a:t>Source: </a:t>
            </a:r>
            <a:r>
              <a:rPr lang="en-US" sz="1400" dirty="0"/>
              <a:t>Sexual Behavior, Sexual Attraction, and Sexual Orientation Among Adults Aged 18–44 in the United States: Data From the 2011–2013 National Survey of Family Growth</a:t>
            </a:r>
          </a:p>
          <a:p>
            <a:r>
              <a:rPr lang="en-US" sz="1400" dirty="0"/>
              <a:t>January 7, 2016. http://i2.cdn.turner.com/cnn/2016/images/01/06/nhsr88.pdf</a:t>
            </a:r>
          </a:p>
        </p:txBody>
      </p:sp>
    </p:spTree>
    <p:extLst>
      <p:ext uri="{BB962C8B-B14F-4D97-AF65-F5344CB8AC3E}">
        <p14:creationId xmlns:p14="http://schemas.microsoft.com/office/powerpoint/2010/main" val="3319368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109" y="176151"/>
            <a:ext cx="4290474" cy="5724826"/>
          </a:xfrm>
          <a:prstGeom prst="rect">
            <a:avLst/>
          </a:prstGeom>
        </p:spPr>
      </p:pic>
      <p:sp>
        <p:nvSpPr>
          <p:cNvPr id="3" name="TextBox 2"/>
          <p:cNvSpPr txBox="1"/>
          <p:nvPr/>
        </p:nvSpPr>
        <p:spPr>
          <a:xfrm>
            <a:off x="5334000" y="2438400"/>
            <a:ext cx="3352800" cy="1323439"/>
          </a:xfrm>
          <a:prstGeom prst="rect">
            <a:avLst/>
          </a:prstGeom>
          <a:noFill/>
        </p:spPr>
        <p:txBody>
          <a:bodyPr wrap="square" rtlCol="0">
            <a:spAutoFit/>
          </a:bodyPr>
          <a:lstStyle/>
          <a:p>
            <a:r>
              <a:rPr lang="en-US" sz="2000" dirty="0"/>
              <a:t>80% of people who are bisexual indicate that their sexual orientation does not </a:t>
            </a:r>
            <a:r>
              <a:rPr lang="en-US" sz="2000" i="1" dirty="0"/>
              <a:t>greatly </a:t>
            </a:r>
            <a:r>
              <a:rPr lang="en-US" sz="2000" dirty="0"/>
              <a:t>impact their identity.</a:t>
            </a:r>
          </a:p>
        </p:txBody>
      </p:sp>
      <p:sp>
        <p:nvSpPr>
          <p:cNvPr id="4" name="TextBox 3"/>
          <p:cNvSpPr txBox="1"/>
          <p:nvPr/>
        </p:nvSpPr>
        <p:spPr>
          <a:xfrm>
            <a:off x="595109" y="5943600"/>
            <a:ext cx="7848600" cy="738664"/>
          </a:xfrm>
          <a:prstGeom prst="rect">
            <a:avLst/>
          </a:prstGeom>
          <a:noFill/>
        </p:spPr>
        <p:txBody>
          <a:bodyPr wrap="square" rtlCol="0">
            <a:spAutoFit/>
          </a:bodyPr>
          <a:lstStyle/>
          <a:p>
            <a:r>
              <a:rPr lang="en-US" sz="1400" b="1" dirty="0"/>
              <a:t>Source:  </a:t>
            </a:r>
            <a:r>
              <a:rPr lang="en-US" sz="1400" dirty="0"/>
              <a:t>Parker. K. (February 20, 2015.) Among LBGT Americans, bisexuals stand out when it comes to identity, acceptance. Pew Research Center. Accessed: http://www.pewresearch.org/fact-tank/2015/02/20/among-lgbt-americans-bisexuals-stand-out-when-it-comes-to-identity-acceptance/</a:t>
            </a:r>
          </a:p>
        </p:txBody>
      </p:sp>
    </p:spTree>
    <p:extLst>
      <p:ext uri="{BB962C8B-B14F-4D97-AF65-F5344CB8AC3E}">
        <p14:creationId xmlns:p14="http://schemas.microsoft.com/office/powerpoint/2010/main" val="563224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C00000"/>
                </a:solidFill>
                <a:latin typeface="Segoe UI" panose="020B0502040204020203" pitchFamily="34" charset="0"/>
                <a:ea typeface="Segoe UI" panose="020B0502040204020203" pitchFamily="34" charset="0"/>
                <a:cs typeface="Segoe UI" panose="020B0502040204020203" pitchFamily="34" charset="0"/>
              </a:rPr>
              <a:t>The Population </a:t>
            </a:r>
            <a:br>
              <a:rPr lang="en-US" sz="2800" b="1" dirty="0">
                <a:solidFill>
                  <a:srgbClr val="C00000"/>
                </a:solidFill>
                <a:latin typeface="Segoe UI" panose="020B0502040204020203" pitchFamily="34" charset="0"/>
                <a:ea typeface="Segoe UI" panose="020B0502040204020203" pitchFamily="34" charset="0"/>
                <a:cs typeface="Segoe UI" panose="020B0502040204020203" pitchFamily="34" charset="0"/>
              </a:rPr>
            </a:br>
            <a:r>
              <a:rPr lang="en-US" sz="2800" b="1" dirty="0">
                <a:solidFill>
                  <a:srgbClr val="C00000"/>
                </a:solidFill>
                <a:latin typeface="Segoe UI" panose="020B0502040204020203" pitchFamily="34" charset="0"/>
                <a:ea typeface="Segoe UI" panose="020B0502040204020203" pitchFamily="34" charset="0"/>
                <a:cs typeface="Segoe UI" panose="020B0502040204020203" pitchFamily="34" charset="0"/>
              </a:rPr>
              <a:t>of this Dimension of Diversity</a:t>
            </a:r>
          </a:p>
        </p:txBody>
      </p:sp>
      <p:sp>
        <p:nvSpPr>
          <p:cNvPr id="3" name="Content Placeholder 2"/>
          <p:cNvSpPr>
            <a:spLocks noGrp="1"/>
          </p:cNvSpPr>
          <p:nvPr>
            <p:ph idx="1"/>
          </p:nvPr>
        </p:nvSpPr>
        <p:spPr>
          <a:xfrm>
            <a:off x="914400" y="2057400"/>
            <a:ext cx="7391400" cy="3657600"/>
          </a:xfrm>
        </p:spPr>
        <p:txBody>
          <a:bodyPr>
            <a:noAutofit/>
          </a:bodyPr>
          <a:lstStyle/>
          <a:p>
            <a:pPr marL="0" indent="0">
              <a:buNone/>
            </a:pPr>
            <a:r>
              <a:rPr lang="en-US" sz="1800" dirty="0"/>
              <a:t>It doesn’t matter where one is around the world, it’s difficult to be </a:t>
            </a:r>
            <a:r>
              <a:rPr lang="en-US" sz="1800" b="1" dirty="0">
                <a:solidFill>
                  <a:schemeClr val="bg1">
                    <a:lumMod val="50000"/>
                  </a:schemeClr>
                </a:solidFill>
              </a:rPr>
              <a:t>certain</a:t>
            </a:r>
            <a:r>
              <a:rPr lang="en-US" sz="1800" dirty="0"/>
              <a:t> of the number of people who self-identify as lesbian, gay, bisexual and transgender. </a:t>
            </a:r>
          </a:p>
          <a:p>
            <a:pPr marL="0" indent="0">
              <a:buNone/>
            </a:pPr>
            <a:endParaRPr lang="en-US" sz="1800" dirty="0"/>
          </a:p>
          <a:p>
            <a:pPr marL="0" indent="0">
              <a:buNone/>
            </a:pPr>
            <a:r>
              <a:rPr lang="en-US" sz="1800" dirty="0"/>
              <a:t>Governments are just beginning to “count” people who are LBGT. Limited </a:t>
            </a:r>
            <a:r>
              <a:rPr lang="en-US" sz="1800" i="1" dirty="0"/>
              <a:t>census</a:t>
            </a:r>
            <a:r>
              <a:rPr lang="en-US" sz="1800" dirty="0"/>
              <a:t> data exists.  </a:t>
            </a:r>
          </a:p>
          <a:p>
            <a:pPr marL="0" indent="0">
              <a:buNone/>
            </a:pPr>
            <a:r>
              <a:rPr lang="en-US" sz="1800" dirty="0"/>
              <a:t>Some governments ask if one is married to a same sex partner.  (Obviously, not the US government yet, as same-sex marriage was just made legal. The US government asks if one is cohabitating with a same-sex partner.)  Those types of relationship-based surveys don’t accurately count the population of people who are LBGT. The transgender  and bisexual population is particularly hard to count. </a:t>
            </a:r>
          </a:p>
        </p:txBody>
      </p:sp>
      <p:pic>
        <p:nvPicPr>
          <p:cNvPr id="4" name="Picture 4" descr="footerb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flipV="1">
            <a:off x="1934817" y="1295400"/>
            <a:ext cx="7010400" cy="560727"/>
          </a:xfrm>
          <a:prstGeom prst="rect">
            <a:avLst/>
          </a:prstGeom>
          <a:noFill/>
        </p:spPr>
      </p:pic>
      <p:sp>
        <p:nvSpPr>
          <p:cNvPr id="5" name="TextBox 4"/>
          <p:cNvSpPr txBox="1"/>
          <p:nvPr/>
        </p:nvSpPr>
        <p:spPr>
          <a:xfrm>
            <a:off x="609600" y="5744307"/>
            <a:ext cx="7543800" cy="830997"/>
          </a:xfrm>
          <a:prstGeom prst="rect">
            <a:avLst/>
          </a:prstGeom>
          <a:noFill/>
        </p:spPr>
        <p:txBody>
          <a:bodyPr wrap="square" rtlCol="0">
            <a:spAutoFit/>
          </a:bodyPr>
          <a:lstStyle/>
          <a:p>
            <a:r>
              <a:rPr lang="en-US" sz="1200" dirty="0"/>
              <a:t>Sources: The Economist, How to Count How Many People Are Gay, May 5, 2015</a:t>
            </a:r>
            <a:br>
              <a:rPr lang="en-US" sz="1200" dirty="0"/>
            </a:br>
            <a:r>
              <a:rPr lang="en-US" sz="1200" dirty="0">
                <a:hlinkClick r:id="rId3"/>
              </a:rPr>
              <a:t>http://www.economist.com/blogs/economist-explains/2015/05/economist-explains-3</a:t>
            </a:r>
            <a:endParaRPr lang="en-US" sz="1200" dirty="0"/>
          </a:p>
          <a:p>
            <a:r>
              <a:rPr lang="en-US" sz="1200" dirty="0"/>
              <a:t>The Williams Institute, LGBT Demographics: Comparisons among population-based surveys, October 2014</a:t>
            </a:r>
            <a:br>
              <a:rPr lang="en-US" sz="1200" dirty="0"/>
            </a:br>
            <a:r>
              <a:rPr lang="en-US" sz="1200" dirty="0"/>
              <a:t>http://williamsinstitute.law.ucla.edu/wp-content/uploads/lgbt-demogs-sep-2014.pdf</a:t>
            </a:r>
          </a:p>
        </p:txBody>
      </p:sp>
    </p:spTree>
    <p:extLst>
      <p:ext uri="{BB962C8B-B14F-4D97-AF65-F5344CB8AC3E}">
        <p14:creationId xmlns:p14="http://schemas.microsoft.com/office/powerpoint/2010/main" val="2493526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C00000"/>
                </a:solidFill>
                <a:latin typeface="Segoe UI" panose="020B0502040204020203" pitchFamily="34" charset="0"/>
                <a:ea typeface="Segoe UI" panose="020B0502040204020203" pitchFamily="34" charset="0"/>
                <a:cs typeface="Segoe UI" panose="020B0502040204020203" pitchFamily="34" charset="0"/>
              </a:rPr>
              <a:t>The Bisexual Employee</a:t>
            </a:r>
          </a:p>
        </p:txBody>
      </p:sp>
      <p:sp>
        <p:nvSpPr>
          <p:cNvPr id="5" name="TextBox 4"/>
          <p:cNvSpPr txBox="1"/>
          <p:nvPr/>
        </p:nvSpPr>
        <p:spPr>
          <a:xfrm>
            <a:off x="152400" y="2514600"/>
            <a:ext cx="4648200" cy="584775"/>
          </a:xfrm>
          <a:prstGeom prst="rect">
            <a:avLst/>
          </a:prstGeom>
          <a:noFill/>
        </p:spPr>
        <p:txBody>
          <a:bodyPr wrap="square" rtlCol="0">
            <a:spAutoFit/>
          </a:bodyPr>
          <a:lstStyle/>
          <a:p>
            <a:r>
              <a:rPr lang="en-US" sz="1400" i="1" dirty="0"/>
              <a:t>Bisexuals are actually safe, normal, and boring. Just like you.</a:t>
            </a:r>
          </a:p>
          <a:p>
            <a:r>
              <a:rPr lang="en-US" dirty="0"/>
              <a:t>	</a:t>
            </a:r>
            <a:r>
              <a:rPr lang="en-US" sz="1200" dirty="0"/>
              <a:t>The Bisexual Index</a:t>
            </a:r>
          </a:p>
        </p:txBody>
      </p:sp>
      <p:sp>
        <p:nvSpPr>
          <p:cNvPr id="6" name="TextBox 5"/>
          <p:cNvSpPr txBox="1"/>
          <p:nvPr/>
        </p:nvSpPr>
        <p:spPr>
          <a:xfrm>
            <a:off x="152400" y="6132316"/>
            <a:ext cx="8686800" cy="738664"/>
          </a:xfrm>
          <a:prstGeom prst="rect">
            <a:avLst/>
          </a:prstGeom>
          <a:noFill/>
        </p:spPr>
        <p:txBody>
          <a:bodyPr wrap="square" rtlCol="0">
            <a:spAutoFit/>
          </a:bodyPr>
          <a:lstStyle/>
          <a:p>
            <a:r>
              <a:rPr lang="en-US" sz="1000" b="1" dirty="0">
                <a:latin typeface="Cambria" panose="02040503050406030204" pitchFamily="18" charset="0"/>
              </a:rPr>
              <a:t>Sources: </a:t>
            </a:r>
            <a:r>
              <a:rPr lang="en-US" sz="1000" dirty="0">
                <a:latin typeface="Cambria" panose="02040503050406030204" pitchFamily="18" charset="0"/>
              </a:rPr>
              <a:t>The Bisexual Index   </a:t>
            </a:r>
            <a:r>
              <a:rPr lang="en-US" sz="1000" dirty="0">
                <a:latin typeface="Cambria" panose="02040503050406030204" pitchFamily="18" charset="0"/>
                <a:hlinkClick r:id="rId2"/>
              </a:rPr>
              <a:t>http://www.bisexualindex.org.uk/index.php/Bisexuality</a:t>
            </a:r>
            <a:endParaRPr lang="en-US" sz="1000" dirty="0">
              <a:latin typeface="Cambria" panose="02040503050406030204" pitchFamily="18" charset="0"/>
            </a:endParaRPr>
          </a:p>
          <a:p>
            <a:r>
              <a:rPr lang="en-US" sz="1000" dirty="0">
                <a:latin typeface="Cambria" panose="02040503050406030204" pitchFamily="18" charset="0"/>
              </a:rPr>
              <a:t>Chamberlain, B. (2009).  Bisexual People in the Workplace. Stonewall Workplace Guides, p. 9, http://www.stonewall.org.uk/documents/bisexual_people_in_the_workplace.pdf</a:t>
            </a:r>
          </a:p>
          <a:p>
            <a:endParaRPr lang="en-US" sz="1200" dirty="0">
              <a:latin typeface="Cambria" panose="02040503050406030204" pitchFamily="18" charset="0"/>
            </a:endParaRPr>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394" y="1404216"/>
            <a:ext cx="4416812"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0"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561206" y="1659463"/>
            <a:ext cx="3027632" cy="2295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13" y="3271405"/>
            <a:ext cx="4731774"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8297" y="4267200"/>
            <a:ext cx="5667075" cy="1501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3437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79077" y="1676400"/>
            <a:ext cx="5729654" cy="3027293"/>
          </a:xfrm>
        </p:spPr>
        <p:txBody>
          <a:bodyPr>
            <a:normAutofit fontScale="55000" lnSpcReduction="20000"/>
          </a:bodyPr>
          <a:lstStyle/>
          <a:p>
            <a:pPr marL="0" lvl="0" indent="0">
              <a:buNone/>
            </a:pPr>
            <a:r>
              <a:rPr lang="en-US" sz="2000" dirty="0"/>
              <a:t>“I believe it was during my early 30’s that I figured out who, or what, I am. But it wasn’t until it was written in the Oregonian newspaper that I was bisexual that I had to face the inevitable and let those around me know. Thus began my very public coming out as a bisexual:</a:t>
            </a:r>
          </a:p>
          <a:p>
            <a:pPr marL="0" lvl="0" indent="0">
              <a:buNone/>
            </a:pPr>
            <a:endParaRPr lang="en-US" sz="2000" dirty="0"/>
          </a:p>
          <a:p>
            <a:r>
              <a:rPr lang="en-US" sz="2000" dirty="0"/>
              <a:t>Coming out to my parents – who flew in from Minnesota “to have a talk.” Their response – “It would be much easier for us if you were a lesbian.”</a:t>
            </a:r>
          </a:p>
          <a:p>
            <a:pPr marL="0" lvl="0" indent="0">
              <a:buNone/>
            </a:pPr>
            <a:endParaRPr lang="en-US" sz="2000" dirty="0"/>
          </a:p>
          <a:p>
            <a:r>
              <a:rPr lang="en-US" sz="2000" dirty="0"/>
              <a:t>Coming out to my gay friends – who called me half-queer.</a:t>
            </a:r>
          </a:p>
          <a:p>
            <a:pPr marL="0" lvl="0" indent="0">
              <a:buNone/>
            </a:pPr>
            <a:endParaRPr lang="en-US" sz="2000" dirty="0"/>
          </a:p>
          <a:p>
            <a:r>
              <a:rPr lang="en-US" sz="2000" dirty="0"/>
              <a:t>Coming out to my straight friends – who never thought I could make up my mind about anything anyway.</a:t>
            </a:r>
          </a:p>
          <a:p>
            <a:pPr marL="0" lvl="0" indent="0">
              <a:buNone/>
            </a:pPr>
            <a:endParaRPr lang="en-US" sz="2000" dirty="0"/>
          </a:p>
          <a:p>
            <a:r>
              <a:rPr lang="en-US" sz="2000" dirty="0"/>
              <a:t>And, most frighteningly to me:</a:t>
            </a:r>
          </a:p>
          <a:p>
            <a:pPr marL="0" lvl="0" indent="0">
              <a:buNone/>
            </a:pPr>
            <a:endParaRPr lang="en-US" sz="2000" dirty="0"/>
          </a:p>
          <a:p>
            <a:pPr marL="0" lvl="0" indent="0">
              <a:buNone/>
            </a:pPr>
            <a:r>
              <a:rPr lang="en-US" sz="2000" dirty="0"/>
              <a:t>Coming out to my legislative colleagues …</a:t>
            </a:r>
          </a:p>
          <a:p>
            <a:pPr marL="0" lvl="0" indent="0">
              <a:buNone/>
            </a:pPr>
            <a:endParaRPr lang="en-US" sz="2000" dirty="0"/>
          </a:p>
          <a:p>
            <a:pPr marL="0" lvl="0" indent="0">
              <a:buNone/>
            </a:pPr>
            <a:r>
              <a:rPr lang="en-US" sz="2000" dirty="0"/>
              <a:t>Some days I feel like I have a foot in both worlds, yet never really belonging to either.”</a:t>
            </a:r>
          </a:p>
        </p:txBody>
      </p:sp>
      <p:sp>
        <p:nvSpPr>
          <p:cNvPr id="5" name="TextBox 4"/>
          <p:cNvSpPr txBox="1"/>
          <p:nvPr/>
        </p:nvSpPr>
        <p:spPr>
          <a:xfrm>
            <a:off x="505311" y="5627643"/>
            <a:ext cx="8348542" cy="938719"/>
          </a:xfrm>
          <a:prstGeom prst="rect">
            <a:avLst/>
          </a:prstGeom>
          <a:noFill/>
        </p:spPr>
        <p:txBody>
          <a:bodyPr wrap="square" rtlCol="0">
            <a:spAutoFit/>
          </a:bodyPr>
          <a:lstStyle/>
          <a:p>
            <a:r>
              <a:rPr lang="en-US" sz="1100" b="1" dirty="0">
                <a:latin typeface="Cambria" panose="02040503050406030204" pitchFamily="18" charset="0"/>
              </a:rPr>
              <a:t>Sources: </a:t>
            </a:r>
            <a:r>
              <a:rPr lang="en-US" sz="1100" dirty="0">
                <a:latin typeface="Cambria" panose="02040503050406030204" pitchFamily="18" charset="0"/>
              </a:rPr>
              <a:t>Out and Elected in the USA: 1974 – 2004, Kate Brown, 1992. Out History.</a:t>
            </a:r>
          </a:p>
          <a:p>
            <a:r>
              <a:rPr lang="en-US" sz="1100" dirty="0">
                <a:latin typeface="Cambria" panose="02040503050406030204" pitchFamily="18" charset="0"/>
              </a:rPr>
              <a:t>Accessed:  </a:t>
            </a:r>
            <a:r>
              <a:rPr lang="en-US" sz="1100" dirty="0">
                <a:latin typeface="Cambria" panose="02040503050406030204" pitchFamily="18" charset="0"/>
                <a:hlinkClick r:id="rId2"/>
              </a:rPr>
              <a:t>http://outhistory.org/exhibits/show/out-and-elected/1992/kate-brown</a:t>
            </a:r>
            <a:endParaRPr lang="en-US" sz="1100" dirty="0">
              <a:latin typeface="Cambria" panose="02040503050406030204" pitchFamily="18" charset="0"/>
            </a:endParaRPr>
          </a:p>
          <a:p>
            <a:r>
              <a:rPr lang="en-US" sz="1100" dirty="0">
                <a:latin typeface="Cambria" panose="02040503050406030204" pitchFamily="18" charset="0"/>
              </a:rPr>
              <a:t>Parker. K. (February 20, 2015.) Among LBGT Americans, bisexuals stand out when it comes to identity, acceptance. Pew Research Center. Accessed: http://www.pewresearch.org/fact-tank/2015/02/20/among-lgbt-americans-bisexuals-stand-out-when-it-comes-to-identity-acceptance/</a:t>
            </a:r>
          </a:p>
        </p:txBody>
      </p:sp>
      <p:sp>
        <p:nvSpPr>
          <p:cNvPr id="2" name="TextBox 1"/>
          <p:cNvSpPr txBox="1"/>
          <p:nvPr/>
        </p:nvSpPr>
        <p:spPr>
          <a:xfrm>
            <a:off x="2590800" y="423427"/>
            <a:ext cx="3505200" cy="923330"/>
          </a:xfrm>
          <a:prstGeom prst="rect">
            <a:avLst/>
          </a:prstGeom>
          <a:noFill/>
        </p:spPr>
        <p:txBody>
          <a:bodyPr wrap="square" rtlCol="0">
            <a:spAutoFit/>
          </a:bodyPr>
          <a:lstStyle/>
          <a:p>
            <a:r>
              <a:rPr lang="en-US" b="1" dirty="0">
                <a:solidFill>
                  <a:srgbClr val="C00000"/>
                </a:solidFill>
              </a:rPr>
              <a:t>Kate Brown </a:t>
            </a:r>
            <a:br>
              <a:rPr lang="en-US" dirty="0"/>
            </a:br>
            <a:r>
              <a:rPr lang="en-US" dirty="0"/>
              <a:t>1</a:t>
            </a:r>
            <a:r>
              <a:rPr lang="en-US" baseline="30000" dirty="0"/>
              <a:t>st</a:t>
            </a:r>
            <a:r>
              <a:rPr lang="en-US" dirty="0"/>
              <a:t> Openly Bisexual US governor</a:t>
            </a:r>
          </a:p>
          <a:p>
            <a:r>
              <a:rPr lang="en-US" dirty="0"/>
              <a:t>(2015)</a:t>
            </a:r>
          </a:p>
        </p:txBody>
      </p:sp>
      <p:pic>
        <p:nvPicPr>
          <p:cNvPr id="4" name="Picture 3"/>
          <p:cNvPicPr>
            <a:picLocks noChangeAspect="1"/>
          </p:cNvPicPr>
          <p:nvPr/>
        </p:nvPicPr>
        <p:blipFill>
          <a:blip r:embed="rId3"/>
          <a:stretch>
            <a:fillRect/>
          </a:stretch>
        </p:blipFill>
        <p:spPr>
          <a:xfrm>
            <a:off x="592015" y="257719"/>
            <a:ext cx="1786058" cy="2684962"/>
          </a:xfrm>
          <a:prstGeom prst="rect">
            <a:avLst/>
          </a:prstGeom>
        </p:spPr>
      </p:pic>
      <p:sp>
        <p:nvSpPr>
          <p:cNvPr id="6" name="TextBox 5"/>
          <p:cNvSpPr txBox="1"/>
          <p:nvPr/>
        </p:nvSpPr>
        <p:spPr>
          <a:xfrm>
            <a:off x="566858" y="2942681"/>
            <a:ext cx="1790700" cy="400110"/>
          </a:xfrm>
          <a:prstGeom prst="rect">
            <a:avLst/>
          </a:prstGeom>
          <a:noFill/>
        </p:spPr>
        <p:txBody>
          <a:bodyPr wrap="square" rtlCol="0">
            <a:spAutoFit/>
          </a:bodyPr>
          <a:lstStyle/>
          <a:p>
            <a:r>
              <a:rPr lang="en-US" sz="1000" dirty="0"/>
              <a:t>https://www.oregon.gov/gov/Pages/meet-the-governor.aspx</a:t>
            </a:r>
          </a:p>
        </p:txBody>
      </p:sp>
      <p:sp>
        <p:nvSpPr>
          <p:cNvPr id="7" name="TextBox 6"/>
          <p:cNvSpPr txBox="1"/>
          <p:nvPr/>
        </p:nvSpPr>
        <p:spPr>
          <a:xfrm>
            <a:off x="473073" y="4673744"/>
            <a:ext cx="8499231" cy="923330"/>
          </a:xfrm>
          <a:prstGeom prst="rect">
            <a:avLst/>
          </a:prstGeom>
          <a:noFill/>
        </p:spPr>
        <p:txBody>
          <a:bodyPr wrap="square" rtlCol="0">
            <a:spAutoFit/>
          </a:bodyPr>
          <a:lstStyle/>
          <a:p>
            <a:r>
              <a:rPr lang="en-US" dirty="0"/>
              <a:t>Governor Brown’s quote above </a:t>
            </a:r>
            <a:r>
              <a:rPr lang="en-US" b="1" dirty="0"/>
              <a:t>veers from </a:t>
            </a:r>
            <a:r>
              <a:rPr lang="en-US" dirty="0"/>
              <a:t>the bisexual norm in that the median age that bisexuals indicate they knew for sure that they were bisexual is 17, not “in one’s 30’s.” Her comments about acceptance </a:t>
            </a:r>
            <a:r>
              <a:rPr lang="en-US" b="1" dirty="0"/>
              <a:t>mirror</a:t>
            </a:r>
            <a:r>
              <a:rPr lang="en-US" dirty="0"/>
              <a:t> the common sentiment shared by bisexuals. </a:t>
            </a:r>
          </a:p>
        </p:txBody>
      </p:sp>
    </p:spTree>
    <p:extLst>
      <p:ext uri="{BB962C8B-B14F-4D97-AF65-F5344CB8AC3E}">
        <p14:creationId xmlns:p14="http://schemas.microsoft.com/office/powerpoint/2010/main" val="2155938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09600"/>
            <a:ext cx="7848600" cy="3200400"/>
          </a:xfrm>
        </p:spPr>
        <p:txBody>
          <a:bodyPr>
            <a:normAutofit fontScale="92500" lnSpcReduction="10000"/>
          </a:bodyPr>
          <a:lstStyle/>
          <a:p>
            <a:pPr marL="0" indent="0">
              <a:lnSpc>
                <a:spcPct val="170000"/>
              </a:lnSpc>
              <a:buNone/>
            </a:pPr>
            <a:endParaRPr lang="en-US" sz="1900" dirty="0">
              <a:latin typeface="Cambria" panose="02040503050406030204" pitchFamily="18" charset="0"/>
            </a:endParaRPr>
          </a:p>
          <a:p>
            <a:pPr marL="0" indent="0">
              <a:lnSpc>
                <a:spcPct val="170000"/>
              </a:lnSpc>
              <a:buNone/>
            </a:pPr>
            <a:r>
              <a:rPr lang="en-US" sz="2000" dirty="0"/>
              <a:t>Just as there are myths and stereotypes about lesbian and gay people, </a:t>
            </a:r>
            <a:r>
              <a:rPr lang="en-US" sz="2000" b="1" dirty="0"/>
              <a:t>myths and stereotypes also exist regarding bisexuals</a:t>
            </a:r>
            <a:r>
              <a:rPr lang="en-US" sz="2000" dirty="0"/>
              <a:t>.  One common myth is that these individuals “are simply confused” about their sexuality. </a:t>
            </a:r>
            <a:r>
              <a:rPr lang="en-US" sz="2000" i="1" dirty="0"/>
              <a:t>This is not the case.</a:t>
            </a:r>
            <a:r>
              <a:rPr lang="en-US" sz="2000" dirty="0"/>
              <a:t> </a:t>
            </a:r>
          </a:p>
          <a:p>
            <a:pPr marL="0" lvl="0" indent="0">
              <a:buNone/>
            </a:pPr>
            <a:endParaRPr lang="en-US" sz="2000" dirty="0"/>
          </a:p>
          <a:p>
            <a:pPr marL="0" lvl="0" indent="0">
              <a:buNone/>
            </a:pPr>
            <a:r>
              <a:rPr lang="en-US" sz="2000" dirty="0"/>
              <a:t> </a:t>
            </a:r>
          </a:p>
          <a:p>
            <a:pPr marL="0" indent="0">
              <a:buNone/>
            </a:pPr>
            <a:endParaRPr lang="en-US" sz="2000" b="1" dirty="0">
              <a:solidFill>
                <a:srgbClr val="C00000"/>
              </a:solidFill>
              <a:latin typeface="Segoe UI" panose="020B0502040204020203" pitchFamily="34" charset="0"/>
              <a:ea typeface="Segoe UI" panose="020B0502040204020203" pitchFamily="34" charset="0"/>
              <a:cs typeface="Segoe UI" panose="020B0502040204020203" pitchFamily="34" charset="0"/>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99" y="3505200"/>
            <a:ext cx="5504906"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04800" y="6096000"/>
            <a:ext cx="8001000" cy="523220"/>
          </a:xfrm>
          <a:prstGeom prst="rect">
            <a:avLst/>
          </a:prstGeom>
          <a:noFill/>
        </p:spPr>
        <p:txBody>
          <a:bodyPr wrap="square" rtlCol="0">
            <a:spAutoFit/>
          </a:bodyPr>
          <a:lstStyle/>
          <a:p>
            <a:r>
              <a:rPr lang="en-US" sz="1400" b="1" dirty="0"/>
              <a:t>Source: </a:t>
            </a:r>
            <a:r>
              <a:rPr lang="en-US" sz="1400" dirty="0"/>
              <a:t>Chamberlain, B. (2009).  Bisexual People in the Workplace. Stonewall Workplace Guides, p. 4, http://www.stonewall.org.uk/documents/bisexual_people_in_the_workplace.pdf</a:t>
            </a:r>
          </a:p>
        </p:txBody>
      </p:sp>
    </p:spTree>
    <p:extLst>
      <p:ext uri="{BB962C8B-B14F-4D97-AF65-F5344CB8AC3E}">
        <p14:creationId xmlns:p14="http://schemas.microsoft.com/office/powerpoint/2010/main" val="2686255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828800"/>
            <a:ext cx="7162800" cy="2819400"/>
          </a:xfrm>
        </p:spPr>
        <p:txBody>
          <a:bodyPr>
            <a:normAutofit lnSpcReduction="10000"/>
          </a:bodyPr>
          <a:lstStyle/>
          <a:p>
            <a:pPr marL="0" lvl="0" indent="0">
              <a:lnSpc>
                <a:spcPct val="150000"/>
              </a:lnSpc>
              <a:buNone/>
            </a:pPr>
            <a:r>
              <a:rPr lang="en-US" sz="2000" dirty="0"/>
              <a:t>Inclusion is an issue with bisexuals. One of the challenges of being bisexual is the </a:t>
            </a:r>
            <a:r>
              <a:rPr lang="en-US" sz="2000" b="1" dirty="0"/>
              <a:t>feeling that they do not “fit” with either homosexuals or heterosexuals</a:t>
            </a:r>
            <a:r>
              <a:rPr lang="en-US" sz="2000" dirty="0"/>
              <a:t>. They </a:t>
            </a:r>
            <a:r>
              <a:rPr lang="en-US" sz="2000" b="1" dirty="0"/>
              <a:t>feel invisible</a:t>
            </a:r>
            <a:r>
              <a:rPr lang="en-US" sz="2000" dirty="0"/>
              <a:t> in relation to other identity groups within the LBGT community.  The myths associated with bisexuals as well as the feeling of being ostracized impacts this population cohort on both </a:t>
            </a:r>
            <a:r>
              <a:rPr lang="en-US" sz="2000" b="1" dirty="0"/>
              <a:t>economic and social</a:t>
            </a:r>
            <a:r>
              <a:rPr lang="en-US" sz="2000" dirty="0"/>
              <a:t> fronts.</a:t>
            </a:r>
          </a:p>
          <a:p>
            <a:pPr marL="0" indent="0">
              <a:buNone/>
            </a:pPr>
            <a:endParaRPr lang="en-US" dirty="0"/>
          </a:p>
        </p:txBody>
      </p:sp>
    </p:spTree>
    <p:extLst>
      <p:ext uri="{BB962C8B-B14F-4D97-AF65-F5344CB8AC3E}">
        <p14:creationId xmlns:p14="http://schemas.microsoft.com/office/powerpoint/2010/main" val="4089729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3364" y="1524000"/>
            <a:ext cx="8229600" cy="3200400"/>
          </a:xfrm>
        </p:spPr>
        <p:txBody>
          <a:bodyPr>
            <a:normAutofit/>
          </a:bodyPr>
          <a:lstStyle/>
          <a:p>
            <a:pPr marL="0" lvl="0" indent="0">
              <a:lnSpc>
                <a:spcPct val="150000"/>
              </a:lnSpc>
              <a:buNone/>
            </a:pPr>
            <a:r>
              <a:rPr lang="en-US" sz="2100" dirty="0"/>
              <a:t>“Bisexuals experience high rates of being ignored, discriminated against, demonized, or rendered invisible by both the heterosexual world and the lesbian and gay communities. Often, the entire sexual orientation is branded as invalid, immoral, or irrelevant.  Despite years of activism and the largest population within the LGBT community, the needs of bisexuals still go unaddressed and their very existence is still called into question.”</a:t>
            </a:r>
          </a:p>
        </p:txBody>
      </p:sp>
      <p:sp>
        <p:nvSpPr>
          <p:cNvPr id="2" name="TextBox 1"/>
          <p:cNvSpPr txBox="1"/>
          <p:nvPr/>
        </p:nvSpPr>
        <p:spPr>
          <a:xfrm>
            <a:off x="381000" y="6019800"/>
            <a:ext cx="8001000" cy="523220"/>
          </a:xfrm>
          <a:prstGeom prst="rect">
            <a:avLst/>
          </a:prstGeom>
          <a:noFill/>
        </p:spPr>
        <p:txBody>
          <a:bodyPr wrap="square" rtlCol="0">
            <a:spAutoFit/>
          </a:bodyPr>
          <a:lstStyle/>
          <a:p>
            <a:r>
              <a:rPr lang="en-US" sz="1400" b="1" dirty="0"/>
              <a:t>Source: </a:t>
            </a:r>
            <a:r>
              <a:rPr lang="en-US" sz="1400" dirty="0"/>
              <a:t>Bisexual Invisibility: Impacts and Recommendations -  San Francisco Human Rights Commission -  March 2011, p. 1. </a:t>
            </a:r>
            <a:r>
              <a:rPr lang="en-US" sz="1400" u="sng" dirty="0">
                <a:hlinkClick r:id="rId2"/>
              </a:rPr>
              <a:t>http://ww2.lgbtqnation.com/wp-content/uploads/2011/03/bi-invisibility.pdf</a:t>
            </a:r>
            <a:endParaRPr lang="en-US" sz="1400" dirty="0"/>
          </a:p>
        </p:txBody>
      </p:sp>
    </p:spTree>
    <p:extLst>
      <p:ext uri="{BB962C8B-B14F-4D97-AF65-F5344CB8AC3E}">
        <p14:creationId xmlns:p14="http://schemas.microsoft.com/office/powerpoint/2010/main" val="718996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62000"/>
            <a:ext cx="8229600" cy="609600"/>
          </a:xfrm>
        </p:spPr>
        <p:txBody>
          <a:bodyPr>
            <a:normAutofit fontScale="25000" lnSpcReduction="20000"/>
          </a:bodyPr>
          <a:lstStyle/>
          <a:p>
            <a:pPr marL="0" indent="0">
              <a:buNone/>
            </a:pPr>
            <a:r>
              <a:rPr lang="en-US" sz="8000" b="1" dirty="0">
                <a:solidFill>
                  <a:srgbClr val="C00000"/>
                </a:solidFill>
                <a:latin typeface="Segoe UI" panose="020B0502040204020203" pitchFamily="34" charset="0"/>
                <a:ea typeface="Segoe UI" panose="020B0502040204020203" pitchFamily="34" charset="0"/>
                <a:cs typeface="Segoe UI" panose="020B0502040204020203" pitchFamily="34" charset="0"/>
              </a:rPr>
              <a:t>The Impact of Disclosing at Work</a:t>
            </a:r>
          </a:p>
          <a:p>
            <a:pPr marL="0" indent="0">
              <a:buNone/>
            </a:pPr>
            <a:endParaRPr lang="en-US" sz="5500" b="1" dirty="0">
              <a:solidFill>
                <a:srgbClr val="C00000"/>
              </a:solidFill>
              <a:latin typeface="Segoe UI" panose="020B0502040204020203" pitchFamily="34" charset="0"/>
              <a:ea typeface="Segoe UI" panose="020B0502040204020203" pitchFamily="34" charset="0"/>
              <a:cs typeface="Segoe UI" panose="020B0502040204020203" pitchFamily="34" charset="0"/>
            </a:endParaRPr>
          </a:p>
          <a:p>
            <a:pPr marL="0" lvl="0" indent="0">
              <a:buNone/>
            </a:pPr>
            <a:endParaRPr lang="en-US" sz="5500" dirty="0">
              <a:latin typeface="Segoe UI" panose="020B0502040204020203" pitchFamily="34" charset="0"/>
              <a:ea typeface="Segoe UI" panose="020B0502040204020203" pitchFamily="34" charset="0"/>
              <a:cs typeface="Segoe UI" panose="020B0502040204020203" pitchFamily="34" charset="0"/>
            </a:endParaRPr>
          </a:p>
          <a:p>
            <a:pPr marL="0" lvl="0" indent="0">
              <a:buNone/>
            </a:pPr>
            <a:endParaRPr lang="en-US" sz="2000" dirty="0"/>
          </a:p>
          <a:p>
            <a:pPr marL="0" lvl="0" indent="0">
              <a:buNone/>
            </a:pPr>
            <a:r>
              <a:rPr lang="en-US" sz="2000" dirty="0"/>
              <a:t> </a:t>
            </a:r>
          </a:p>
          <a:p>
            <a:pPr marL="0" indent="0">
              <a:buNone/>
            </a:pPr>
            <a:endParaRPr lang="en-US" sz="2000" b="1" dirty="0">
              <a:solidFill>
                <a:srgbClr val="C00000"/>
              </a:solidFill>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533400" y="1600200"/>
            <a:ext cx="3276600" cy="3587433"/>
          </a:xfrm>
          <a:prstGeom prst="rect">
            <a:avLst/>
          </a:prstGeom>
        </p:spPr>
      </p:pic>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0463" y="2590800"/>
            <a:ext cx="4571082"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56491" y="5260109"/>
            <a:ext cx="3352800" cy="1384995"/>
          </a:xfrm>
          <a:prstGeom prst="rect">
            <a:avLst/>
          </a:prstGeom>
          <a:noFill/>
        </p:spPr>
        <p:txBody>
          <a:bodyPr wrap="square" rtlCol="0">
            <a:spAutoFit/>
          </a:bodyPr>
          <a:lstStyle/>
          <a:p>
            <a:r>
              <a:rPr lang="en-US" sz="1200" b="1" dirty="0">
                <a:ea typeface="Segoe UI" panose="020B0502040204020203" pitchFamily="34" charset="0"/>
                <a:cs typeface="Segoe UI" panose="020B0502040204020203" pitchFamily="34" charset="0"/>
              </a:rPr>
              <a:t>Source: </a:t>
            </a:r>
            <a:r>
              <a:rPr lang="en-US" sz="1200" dirty="0">
                <a:ea typeface="Segoe UI" panose="020B0502040204020203" pitchFamily="34" charset="0"/>
                <a:cs typeface="Segoe UI" panose="020B0502040204020203" pitchFamily="34" charset="0"/>
              </a:rPr>
              <a:t>The Bisexuality Report – The Open University – February 2012</a:t>
            </a:r>
            <a:br>
              <a:rPr lang="en-US" sz="1200" dirty="0">
                <a:ea typeface="Segoe UI" panose="020B0502040204020203" pitchFamily="34" charset="0"/>
                <a:cs typeface="Segoe UI" panose="020B0502040204020203" pitchFamily="34" charset="0"/>
              </a:rPr>
            </a:br>
            <a:r>
              <a:rPr lang="en-US" sz="1200" dirty="0">
                <a:ea typeface="Segoe UI" panose="020B0502040204020203" pitchFamily="34" charset="0"/>
                <a:cs typeface="Segoe UI" panose="020B0502040204020203" pitchFamily="34" charset="0"/>
              </a:rPr>
              <a:t>Centre for Citizenship, Identifies and Governance/Faculty of Health and Social Care, p. 24. </a:t>
            </a:r>
            <a:r>
              <a:rPr lang="en-US" sz="1200" u="sng" dirty="0">
                <a:ea typeface="Segoe UI" panose="020B0502040204020203" pitchFamily="34" charset="0"/>
                <a:cs typeface="Segoe UI" panose="020B0502040204020203" pitchFamily="34" charset="0"/>
                <a:hlinkClick r:id="rId4"/>
              </a:rPr>
              <a:t>http://www.open.ac.uk/ccig/files/ccig/The%20BisexualityReport%20Feb.2012.pdf</a:t>
            </a:r>
            <a:endParaRPr lang="en-US" sz="1200" dirty="0">
              <a:ea typeface="Segoe UI" panose="020B0502040204020203" pitchFamily="34" charset="0"/>
              <a:cs typeface="Segoe UI" panose="020B0502040204020203" pitchFamily="34" charset="0"/>
            </a:endParaRPr>
          </a:p>
        </p:txBody>
      </p:sp>
      <p:sp>
        <p:nvSpPr>
          <p:cNvPr id="6" name="TextBox 5"/>
          <p:cNvSpPr txBox="1"/>
          <p:nvPr/>
        </p:nvSpPr>
        <p:spPr>
          <a:xfrm>
            <a:off x="4572000" y="3886200"/>
            <a:ext cx="2590800" cy="1200329"/>
          </a:xfrm>
          <a:prstGeom prst="rect">
            <a:avLst/>
          </a:prstGeom>
          <a:noFill/>
        </p:spPr>
        <p:txBody>
          <a:bodyPr wrap="square" rtlCol="0">
            <a:spAutoFit/>
          </a:bodyPr>
          <a:lstStyle/>
          <a:p>
            <a:r>
              <a:rPr lang="en-US" sz="1200" b="1" dirty="0"/>
              <a:t>Source: </a:t>
            </a:r>
            <a:r>
              <a:rPr lang="en-US" sz="1200" dirty="0"/>
              <a:t>Chamberlain, B. (2009).  Bisexual People in the Workplace. Stonewall Workplace Guides, p. 6, http://www.stonewall.org.uk/documents/bisexual_people_in_the_workplace.pdf</a:t>
            </a:r>
          </a:p>
        </p:txBody>
      </p:sp>
    </p:spTree>
    <p:extLst>
      <p:ext uri="{BB962C8B-B14F-4D97-AF65-F5344CB8AC3E}">
        <p14:creationId xmlns:p14="http://schemas.microsoft.com/office/powerpoint/2010/main" val="1178438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09700"/>
            <a:ext cx="8229600" cy="4038600"/>
          </a:xfrm>
        </p:spPr>
        <p:txBody>
          <a:bodyPr>
            <a:normAutofit/>
          </a:bodyPr>
          <a:lstStyle/>
          <a:p>
            <a:pPr marL="0" indent="0">
              <a:buNone/>
            </a:pPr>
            <a:br>
              <a:rPr lang="en-US" sz="2400" b="1" dirty="0">
                <a:solidFill>
                  <a:srgbClr val="C00000"/>
                </a:solidFill>
                <a:latin typeface="Segoe UI" panose="020B0502040204020203" pitchFamily="34" charset="0"/>
                <a:ea typeface="Segoe UI" panose="020B0502040204020203" pitchFamily="34" charset="0"/>
                <a:cs typeface="Segoe UI" panose="020B0502040204020203" pitchFamily="34" charset="0"/>
              </a:rPr>
            </a:br>
            <a:endParaRPr lang="en-US" sz="2000" b="1" dirty="0">
              <a:solidFill>
                <a:srgbClr val="C00000"/>
              </a:solidFill>
              <a:ea typeface="Segoe UI" panose="020B0502040204020203" pitchFamily="34" charset="0"/>
              <a:cs typeface="Segoe UI" panose="020B0502040204020203" pitchFamily="34" charset="0"/>
            </a:endParaRPr>
          </a:p>
          <a:p>
            <a:pPr lvl="0">
              <a:buFont typeface="Wingdings" panose="05000000000000000000" pitchFamily="2" charset="2"/>
              <a:buChar char="ü"/>
            </a:pPr>
            <a:r>
              <a:rPr lang="en-US" sz="2000" dirty="0"/>
              <a:t>are discriminated against because others believe they are either homosexual – or -  heterosexual.</a:t>
            </a:r>
            <a:br>
              <a:rPr lang="en-US" sz="2000" dirty="0"/>
            </a:br>
            <a:endParaRPr lang="en-US" sz="2000" dirty="0"/>
          </a:p>
          <a:p>
            <a:pPr lvl="0">
              <a:buFont typeface="Wingdings" panose="05000000000000000000" pitchFamily="2" charset="2"/>
              <a:buChar char="ü"/>
            </a:pPr>
            <a:r>
              <a:rPr lang="en-US" sz="2000" dirty="0"/>
              <a:t>experience a high level of ignorance that is evidenced by ongoing questioning in the workplace about their sexuality.</a:t>
            </a:r>
            <a:br>
              <a:rPr lang="en-US" sz="2000" dirty="0"/>
            </a:br>
            <a:endParaRPr lang="en-US" sz="2000" dirty="0"/>
          </a:p>
          <a:p>
            <a:pPr lvl="0">
              <a:buFont typeface="Wingdings" panose="05000000000000000000" pitchFamily="2" charset="2"/>
              <a:buChar char="ü"/>
            </a:pPr>
            <a:r>
              <a:rPr lang="en-US" sz="2000" dirty="0"/>
              <a:t>are reluctant to disclose their sexual orientation for fear of being judged or losing their jobs.</a:t>
            </a:r>
          </a:p>
          <a:p>
            <a:pPr marL="0" indent="0">
              <a:buNone/>
            </a:pPr>
            <a:endParaRPr lang="en-US" dirty="0"/>
          </a:p>
        </p:txBody>
      </p:sp>
      <p:sp>
        <p:nvSpPr>
          <p:cNvPr id="4" name="Title 1">
            <a:extLst>
              <a:ext uri="{FF2B5EF4-FFF2-40B4-BE49-F238E27FC236}">
                <a16:creationId xmlns:a16="http://schemas.microsoft.com/office/drawing/2014/main" id="{AB1773AC-2AFC-44EA-901E-6DB0AD8F3DCE}"/>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C00000"/>
                </a:solidFill>
                <a:latin typeface="Segoe UI" panose="020B0502040204020203" pitchFamily="34" charset="0"/>
                <a:ea typeface="Segoe UI" panose="020B0502040204020203" pitchFamily="34" charset="0"/>
                <a:cs typeface="Segoe UI" panose="020B0502040204020203" pitchFamily="34" charset="0"/>
              </a:rPr>
              <a:t>Bisexual in the Workplace</a:t>
            </a:r>
          </a:p>
        </p:txBody>
      </p:sp>
    </p:spTree>
    <p:extLst>
      <p:ext uri="{BB962C8B-B14F-4D97-AF65-F5344CB8AC3E}">
        <p14:creationId xmlns:p14="http://schemas.microsoft.com/office/powerpoint/2010/main" val="2095114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707721"/>
            <a:ext cx="8229600" cy="2743200"/>
          </a:xfrm>
        </p:spPr>
        <p:txBody>
          <a:bodyPr>
            <a:normAutofit/>
          </a:bodyPr>
          <a:lstStyle/>
          <a:p>
            <a:pPr lvl="0">
              <a:buFont typeface="Wingdings" panose="05000000000000000000" pitchFamily="2" charset="2"/>
              <a:buChar char="ü"/>
            </a:pPr>
            <a:r>
              <a:rPr lang="en-US" sz="2000" dirty="0"/>
              <a:t>do not experience the support that is provided to lesbian and gay employees; for example affinity networks.</a:t>
            </a:r>
            <a:br>
              <a:rPr lang="en-US" sz="2000" dirty="0"/>
            </a:br>
            <a:endParaRPr lang="en-US" sz="2000" dirty="0"/>
          </a:p>
          <a:p>
            <a:pPr lvl="0">
              <a:buFont typeface="Wingdings" panose="05000000000000000000" pitchFamily="2" charset="2"/>
              <a:buChar char="ü"/>
            </a:pPr>
            <a:r>
              <a:rPr lang="en-US" sz="2000" dirty="0"/>
              <a:t>are not discussed in staff diversity training.</a:t>
            </a:r>
            <a:br>
              <a:rPr lang="en-US" sz="2000" dirty="0"/>
            </a:br>
            <a:endParaRPr lang="en-US" sz="2000" dirty="0"/>
          </a:p>
          <a:p>
            <a:pPr lvl="0">
              <a:buFont typeface="Wingdings" panose="05000000000000000000" pitchFamily="2" charset="2"/>
              <a:buChar char="ü"/>
            </a:pPr>
            <a:r>
              <a:rPr lang="en-US" sz="2000" dirty="0"/>
              <a:t>talk about their sexual orientation in the workplace less than lesbians and gay people. </a:t>
            </a:r>
          </a:p>
        </p:txBody>
      </p:sp>
      <p:sp>
        <p:nvSpPr>
          <p:cNvPr id="2" name="TextBox 1"/>
          <p:cNvSpPr txBox="1"/>
          <p:nvPr/>
        </p:nvSpPr>
        <p:spPr>
          <a:xfrm>
            <a:off x="419100" y="3197815"/>
            <a:ext cx="8305800" cy="3677930"/>
          </a:xfrm>
          <a:prstGeom prst="rect">
            <a:avLst/>
          </a:prstGeom>
          <a:noFill/>
        </p:spPr>
        <p:txBody>
          <a:bodyPr wrap="square" rtlCol="0">
            <a:spAutoFit/>
          </a:bodyPr>
          <a:lstStyle/>
          <a:p>
            <a:r>
              <a:rPr lang="en-US" sz="1400" b="1" dirty="0"/>
              <a:t>Sources:</a:t>
            </a:r>
          </a:p>
          <a:p>
            <a:r>
              <a:rPr lang="en-US" sz="1400" dirty="0"/>
              <a:t>Human Rights Campaign. (2018). Bisexual Visibility in the Workplace.</a:t>
            </a:r>
            <a:br>
              <a:rPr lang="en-US" sz="1400" dirty="0"/>
            </a:br>
            <a:r>
              <a:rPr lang="en-US" sz="1400" dirty="0"/>
              <a:t>https://assets2.hrc.org/files/images/resources/Bi_Inclusion_One_Sheet_FINAL_2018.pdf?_ga=2.119725320.1219379327.1540849041-417485493.1539295660</a:t>
            </a:r>
          </a:p>
          <a:p>
            <a:endParaRPr lang="en-US" sz="1400" dirty="0"/>
          </a:p>
          <a:p>
            <a:r>
              <a:rPr lang="en-US" sz="1400" dirty="0"/>
              <a:t>Chamberlain, B. (2009).  Bisexual People in the Workplace. Stonewall Workplace Guides,, http://www.stonewall.org.uk/documents/bisexual_people_in_the_workplace.pdf</a:t>
            </a:r>
          </a:p>
          <a:p>
            <a:endParaRPr lang="en-US" sz="1400" dirty="0"/>
          </a:p>
          <a:p>
            <a:r>
              <a:rPr lang="en-US" sz="1400" dirty="0"/>
              <a:t>The Bisexuality Report – The Open University – February 2012 Centre for Citizenship, Identifies and Governance/Faculty of Health and Social Care</a:t>
            </a:r>
          </a:p>
          <a:p>
            <a:r>
              <a:rPr lang="en-US" sz="1400" dirty="0"/>
              <a:t>http://www.open.ac.uk/ccig/files/ccig/The%20BisexualityReport%20Feb.2012.pdf</a:t>
            </a:r>
          </a:p>
          <a:p>
            <a:endParaRPr lang="en-US" sz="1400" dirty="0"/>
          </a:p>
          <a:p>
            <a:r>
              <a:rPr lang="en-US" sz="1400" dirty="0"/>
              <a:t>Bisexual Invisibility: Impacts and Recommendations -  San Francisco Human Rights Commission -  March 2011</a:t>
            </a:r>
          </a:p>
          <a:p>
            <a:r>
              <a:rPr lang="en-US" sz="1400" dirty="0"/>
              <a:t>http://ww2.lgbtqnation.com/wp-content/uploads/2011/03/bi-invisibility.pdf</a:t>
            </a:r>
          </a:p>
          <a:p>
            <a:endParaRPr lang="en-US" sz="1400" dirty="0"/>
          </a:p>
          <a:p>
            <a:r>
              <a:rPr lang="en-US" sz="1400" dirty="0"/>
              <a:t>Common Myths of Bisexuality, http://www.uic.edu/depts/quic/bisandallies/myths.html</a:t>
            </a:r>
          </a:p>
          <a:p>
            <a:endParaRPr lang="en-US" sz="900" dirty="0">
              <a:latin typeface="Cambria" panose="02040503050406030204" pitchFamily="18" charset="0"/>
            </a:endParaRPr>
          </a:p>
        </p:txBody>
      </p:sp>
    </p:spTree>
    <p:extLst>
      <p:ext uri="{BB962C8B-B14F-4D97-AF65-F5344CB8AC3E}">
        <p14:creationId xmlns:p14="http://schemas.microsoft.com/office/powerpoint/2010/main" val="1296971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C00000"/>
                </a:solidFill>
                <a:latin typeface="Segoe UI" panose="020B0502040204020203" pitchFamily="34" charset="0"/>
                <a:ea typeface="Segoe UI" panose="020B0502040204020203" pitchFamily="34" charset="0"/>
                <a:cs typeface="Segoe UI" panose="020B0502040204020203" pitchFamily="34" charset="0"/>
              </a:rPr>
              <a:t>The Transgender Employee</a:t>
            </a:r>
          </a:p>
        </p:txBody>
      </p:sp>
      <p:sp>
        <p:nvSpPr>
          <p:cNvPr id="3" name="Content Placeholder 2"/>
          <p:cNvSpPr>
            <a:spLocks noGrp="1"/>
          </p:cNvSpPr>
          <p:nvPr>
            <p:ph idx="1"/>
          </p:nvPr>
        </p:nvSpPr>
        <p:spPr>
          <a:xfrm>
            <a:off x="504092" y="1524000"/>
            <a:ext cx="8229600" cy="3708277"/>
          </a:xfrm>
        </p:spPr>
        <p:txBody>
          <a:bodyPr>
            <a:normAutofit fontScale="92500" lnSpcReduction="10000"/>
          </a:bodyPr>
          <a:lstStyle/>
          <a:p>
            <a:pPr marL="0" indent="0">
              <a:buNone/>
            </a:pPr>
            <a:r>
              <a:rPr lang="en-US" sz="2000" b="1" dirty="0">
                <a:solidFill>
                  <a:srgbClr val="C00000"/>
                </a:solidFill>
                <a:ea typeface="Segoe UI" panose="020B0502040204020203" pitchFamily="34" charset="0"/>
                <a:cs typeface="Segoe UI" panose="020B0502040204020203" pitchFamily="34" charset="0"/>
              </a:rPr>
              <a:t>Background Information </a:t>
            </a:r>
          </a:p>
          <a:p>
            <a:pPr marL="0" indent="0">
              <a:buNone/>
            </a:pPr>
            <a:endParaRPr lang="en-US" sz="2000" b="1" dirty="0">
              <a:solidFill>
                <a:srgbClr val="C00000"/>
              </a:solidFill>
              <a:ea typeface="Segoe UI" panose="020B0502040204020203" pitchFamily="34" charset="0"/>
              <a:cs typeface="Segoe UI" panose="020B0502040204020203" pitchFamily="34" charset="0"/>
            </a:endParaRPr>
          </a:p>
          <a:p>
            <a:pPr lvl="0"/>
            <a:r>
              <a:rPr lang="en-US" sz="2000" dirty="0"/>
              <a:t>Transgender individuals are those whose personal identity is different than the gender of the individual’s birth.  </a:t>
            </a:r>
            <a:br>
              <a:rPr lang="en-US" sz="2000" dirty="0"/>
            </a:br>
            <a:endParaRPr lang="en-US" sz="2000" dirty="0"/>
          </a:p>
          <a:p>
            <a:pPr lvl="0"/>
            <a:r>
              <a:rPr lang="en-US" sz="2000" dirty="0"/>
              <a:t>While bisexuals outnumber lesbians and  gay males within the LBGT cohort, </a:t>
            </a:r>
            <a:r>
              <a:rPr lang="en-US" sz="2000" b="1" dirty="0">
                <a:solidFill>
                  <a:schemeClr val="tx2"/>
                </a:solidFill>
              </a:rPr>
              <a:t>transgendered people comprise the smallest group within the LBGT cohort</a:t>
            </a:r>
            <a:r>
              <a:rPr lang="en-US" sz="2000" dirty="0"/>
              <a:t>.</a:t>
            </a:r>
            <a:br>
              <a:rPr lang="en-US" sz="2000" dirty="0"/>
            </a:br>
            <a:endParaRPr lang="en-US" sz="2000" dirty="0"/>
          </a:p>
          <a:p>
            <a:pPr lvl="0"/>
            <a:r>
              <a:rPr lang="en-US" sz="2000" dirty="0"/>
              <a:t>According to the latest Williams Institute survey, approximately  0.6% of Americans identify as transgender.  That percentage equates to </a:t>
            </a:r>
            <a:r>
              <a:rPr lang="en-US" sz="2000" b="1" dirty="0"/>
              <a:t>1.4 million people</a:t>
            </a:r>
            <a:r>
              <a:rPr lang="en-US" sz="2000" dirty="0"/>
              <a:t>. The US government doesn’t ask about one’s gender identity on any government form. </a:t>
            </a:r>
          </a:p>
          <a:p>
            <a:pPr marL="0" lvl="0" indent="0">
              <a:buNone/>
            </a:pPr>
            <a:endParaRPr lang="en-US" sz="1900" dirty="0">
              <a:latin typeface="Cambria" panose="02040503050406030204" pitchFamily="18" charset="0"/>
            </a:endParaRPr>
          </a:p>
        </p:txBody>
      </p:sp>
      <p:sp>
        <p:nvSpPr>
          <p:cNvPr id="5" name="TextBox 4"/>
          <p:cNvSpPr txBox="1"/>
          <p:nvPr/>
        </p:nvSpPr>
        <p:spPr>
          <a:xfrm>
            <a:off x="492369" y="5638800"/>
            <a:ext cx="8001000" cy="954107"/>
          </a:xfrm>
          <a:prstGeom prst="rect">
            <a:avLst/>
          </a:prstGeom>
          <a:noFill/>
        </p:spPr>
        <p:txBody>
          <a:bodyPr wrap="square" rtlCol="0">
            <a:spAutoFit/>
          </a:bodyPr>
          <a:lstStyle/>
          <a:p>
            <a:r>
              <a:rPr lang="en-US" sz="1400" b="1" dirty="0"/>
              <a:t>Source: </a:t>
            </a:r>
            <a:r>
              <a:rPr lang="en-US" sz="1400" dirty="0"/>
              <a:t>The Williams Institute. (June 30, 2016.) Updated Estimates Show 1.4 Million Adults Identify as Transgender in the US, Doubling Estimates from A Decade Ago.</a:t>
            </a:r>
            <a:br>
              <a:rPr lang="en-US" sz="1400" dirty="0"/>
            </a:br>
            <a:r>
              <a:rPr lang="en-US" sz="1400" dirty="0"/>
              <a:t>Accessed:  http://williamsinstitute.law.ucla.edu/press/press-releases/updated-estimates-show-1-4-million-adults-identify-as-transgender-in-the-us-doubling-estimates-from-a-decade-ago/</a:t>
            </a:r>
          </a:p>
        </p:txBody>
      </p:sp>
    </p:spTree>
    <p:extLst>
      <p:ext uri="{BB962C8B-B14F-4D97-AF65-F5344CB8AC3E}">
        <p14:creationId xmlns:p14="http://schemas.microsoft.com/office/powerpoint/2010/main" val="2819436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965052"/>
            <a:ext cx="4267200" cy="1676400"/>
          </a:xfrm>
        </p:spPr>
        <p:txBody>
          <a:bodyPr>
            <a:noAutofit/>
          </a:bodyPr>
          <a:lstStyle/>
          <a:p>
            <a:pPr marL="0" indent="0">
              <a:buNone/>
            </a:pPr>
            <a:r>
              <a:rPr lang="en-US" sz="2000" dirty="0"/>
              <a:t>There are a variety of challenges to the transgender people involving discrimination and exclusion emanating from families, communities and the </a:t>
            </a:r>
            <a:r>
              <a:rPr lang="en-US" sz="2000" b="1" dirty="0">
                <a:solidFill>
                  <a:schemeClr val="tx2"/>
                </a:solidFill>
              </a:rPr>
              <a:t>workplace</a:t>
            </a:r>
            <a:endParaRPr lang="en-US" sz="2000" dirty="0"/>
          </a:p>
        </p:txBody>
      </p:sp>
      <p:sp>
        <p:nvSpPr>
          <p:cNvPr id="5" name="TextBox 4"/>
          <p:cNvSpPr txBox="1"/>
          <p:nvPr/>
        </p:nvSpPr>
        <p:spPr>
          <a:xfrm>
            <a:off x="762000" y="3217495"/>
            <a:ext cx="7620000" cy="2031325"/>
          </a:xfrm>
          <a:prstGeom prst="rect">
            <a:avLst/>
          </a:prstGeom>
          <a:noFill/>
        </p:spPr>
        <p:txBody>
          <a:bodyPr wrap="square" rtlCol="0">
            <a:spAutoFit/>
          </a:bodyPr>
          <a:lstStyle/>
          <a:p>
            <a:r>
              <a:rPr lang="en-US" dirty="0"/>
              <a:t>From the chart  provided on the next side, one can recognize the type of workplace challenges transgender employees  experience.  These challenges come at a cost to the individual. By analyzing data from the </a:t>
            </a:r>
            <a:r>
              <a:rPr lang="en-US" i="1" dirty="0"/>
              <a:t>National Transgender Discrimination Survey</a:t>
            </a:r>
            <a:r>
              <a:rPr lang="en-US" dirty="0"/>
              <a:t>, startling conclusions can be drawn. </a:t>
            </a:r>
          </a:p>
          <a:p>
            <a:endParaRPr lang="en-US" dirty="0"/>
          </a:p>
          <a:p>
            <a:r>
              <a:rPr lang="en-US" dirty="0"/>
              <a:t>For example, </a:t>
            </a:r>
            <a:r>
              <a:rPr lang="en-US" b="1" dirty="0"/>
              <a:t>65%</a:t>
            </a:r>
            <a:r>
              <a:rPr lang="en-US" dirty="0"/>
              <a:t> of study subjects who experience </a:t>
            </a:r>
            <a:r>
              <a:rPr lang="en-US" b="1" dirty="0"/>
              <a:t>violence at work </a:t>
            </a:r>
            <a:r>
              <a:rPr lang="en-US" dirty="0"/>
              <a:t>and </a:t>
            </a:r>
            <a:r>
              <a:rPr lang="en-US" b="1" dirty="0"/>
              <a:t>59%</a:t>
            </a:r>
            <a:r>
              <a:rPr lang="en-US" dirty="0"/>
              <a:t> of those were </a:t>
            </a:r>
            <a:r>
              <a:rPr lang="en-US" b="1" dirty="0"/>
              <a:t>denied access to appropriate bathrooms</a:t>
            </a:r>
            <a:r>
              <a:rPr lang="en-US" dirty="0"/>
              <a:t> attempted suicide.</a:t>
            </a:r>
          </a:p>
        </p:txBody>
      </p:sp>
      <p:sp>
        <p:nvSpPr>
          <p:cNvPr id="6" name="TextBox 5"/>
          <p:cNvSpPr txBox="1"/>
          <p:nvPr/>
        </p:nvSpPr>
        <p:spPr>
          <a:xfrm>
            <a:off x="304800" y="6096000"/>
            <a:ext cx="8229600" cy="646331"/>
          </a:xfrm>
          <a:prstGeom prst="rect">
            <a:avLst/>
          </a:prstGeom>
          <a:noFill/>
        </p:spPr>
        <p:txBody>
          <a:bodyPr wrap="square" rtlCol="0">
            <a:spAutoFit/>
          </a:bodyPr>
          <a:lstStyle/>
          <a:p>
            <a:r>
              <a:rPr lang="en-US" sz="1200" dirty="0">
                <a:latin typeface="Cambria" panose="02040503050406030204" pitchFamily="18" charset="0"/>
              </a:rPr>
              <a:t>Source: Suicide Attempts Among Transgender and Gender Non-Conforming Adults – The Williams Institute – January 2014</a:t>
            </a:r>
          </a:p>
          <a:p>
            <a:r>
              <a:rPr lang="en-US" sz="1200" dirty="0">
                <a:latin typeface="Cambria" panose="02040503050406030204" pitchFamily="18" charset="0"/>
              </a:rPr>
              <a:t>http://williamsinstitute.law.ucla.edu/research/suicide-attempts-among-transgender-and-gender-non-conforming-adults/#sthash.O7b3m5pv.dpuf</a:t>
            </a:r>
          </a:p>
        </p:txBody>
      </p:sp>
      <p:pic>
        <p:nvPicPr>
          <p:cNvPr id="7" name="Picture 6"/>
          <p:cNvPicPr/>
          <p:nvPr/>
        </p:nvPicPr>
        <p:blipFill>
          <a:blip r:embed="rId2"/>
          <a:stretch>
            <a:fillRect/>
          </a:stretch>
        </p:blipFill>
        <p:spPr>
          <a:xfrm>
            <a:off x="5105400" y="457200"/>
            <a:ext cx="3504565" cy="2190115"/>
          </a:xfrm>
          <a:prstGeom prst="rect">
            <a:avLst/>
          </a:prstGeom>
        </p:spPr>
      </p:pic>
      <p:sp>
        <p:nvSpPr>
          <p:cNvPr id="2" name="TextBox 1"/>
          <p:cNvSpPr txBox="1"/>
          <p:nvPr/>
        </p:nvSpPr>
        <p:spPr>
          <a:xfrm>
            <a:off x="5180965" y="2688153"/>
            <a:ext cx="3429000" cy="276999"/>
          </a:xfrm>
          <a:prstGeom prst="rect">
            <a:avLst/>
          </a:prstGeom>
          <a:noFill/>
        </p:spPr>
        <p:txBody>
          <a:bodyPr wrap="square" rtlCol="0">
            <a:spAutoFit/>
          </a:bodyPr>
          <a:lstStyle/>
          <a:p>
            <a:r>
              <a:rPr lang="en-US" sz="1200" dirty="0"/>
              <a:t>http://www.transequality.org/issues/employment</a:t>
            </a:r>
          </a:p>
        </p:txBody>
      </p:sp>
    </p:spTree>
    <p:extLst>
      <p:ext uri="{BB962C8B-B14F-4D97-AF65-F5344CB8AC3E}">
        <p14:creationId xmlns:p14="http://schemas.microsoft.com/office/powerpoint/2010/main" val="3841996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6D835-B8E1-49A7-91FD-F86C43CF5E00}"/>
              </a:ext>
            </a:extLst>
          </p:cNvPr>
          <p:cNvSpPr txBox="1"/>
          <p:nvPr/>
        </p:nvSpPr>
        <p:spPr>
          <a:xfrm>
            <a:off x="571500" y="990600"/>
            <a:ext cx="8001000" cy="400110"/>
          </a:xfrm>
          <a:prstGeom prst="rect">
            <a:avLst/>
          </a:prstGeom>
          <a:noFill/>
        </p:spPr>
        <p:txBody>
          <a:bodyPr wrap="square" rtlCol="0">
            <a:spAutoFit/>
          </a:bodyPr>
          <a:lstStyle/>
          <a:p>
            <a:r>
              <a:rPr lang="en-US" sz="2000" b="1" dirty="0">
                <a:solidFill>
                  <a:srgbClr val="C00000"/>
                </a:solidFill>
              </a:rPr>
              <a:t>The 2020 Census does not gather data on people who identify as LBGT</a:t>
            </a:r>
          </a:p>
        </p:txBody>
      </p:sp>
      <p:sp>
        <p:nvSpPr>
          <p:cNvPr id="3" name="TextBox 2">
            <a:extLst>
              <a:ext uri="{FF2B5EF4-FFF2-40B4-BE49-F238E27FC236}">
                <a16:creationId xmlns:a16="http://schemas.microsoft.com/office/drawing/2014/main" id="{42858614-32F0-4F4D-8911-FC07FE3F8F8A}"/>
              </a:ext>
            </a:extLst>
          </p:cNvPr>
          <p:cNvSpPr txBox="1"/>
          <p:nvPr/>
        </p:nvSpPr>
        <p:spPr>
          <a:xfrm>
            <a:off x="1123361" y="2871496"/>
            <a:ext cx="6781800" cy="1323439"/>
          </a:xfrm>
          <a:prstGeom prst="rect">
            <a:avLst/>
          </a:prstGeom>
          <a:noFill/>
        </p:spPr>
        <p:txBody>
          <a:bodyPr wrap="square" rtlCol="0">
            <a:spAutoFit/>
          </a:bodyPr>
          <a:lstStyle/>
          <a:p>
            <a:r>
              <a:rPr lang="en-US" sz="2000" dirty="0"/>
              <a:t>Initially, 2020 Census questions included identification in relation to sexual orientation and gender identity. However, the final Census question material sent to the US Congress was removed. </a:t>
            </a:r>
          </a:p>
        </p:txBody>
      </p:sp>
      <p:sp>
        <p:nvSpPr>
          <p:cNvPr id="4" name="TextBox 3">
            <a:extLst>
              <a:ext uri="{FF2B5EF4-FFF2-40B4-BE49-F238E27FC236}">
                <a16:creationId xmlns:a16="http://schemas.microsoft.com/office/drawing/2014/main" id="{DDFFA520-998E-4C1C-B386-DBA6C3F97F16}"/>
              </a:ext>
            </a:extLst>
          </p:cNvPr>
          <p:cNvSpPr txBox="1"/>
          <p:nvPr/>
        </p:nvSpPr>
        <p:spPr>
          <a:xfrm>
            <a:off x="610386" y="5715000"/>
            <a:ext cx="7315200" cy="954107"/>
          </a:xfrm>
          <a:prstGeom prst="rect">
            <a:avLst/>
          </a:prstGeom>
          <a:noFill/>
        </p:spPr>
        <p:txBody>
          <a:bodyPr wrap="square" rtlCol="0">
            <a:spAutoFit/>
          </a:bodyPr>
          <a:lstStyle/>
          <a:p>
            <a:r>
              <a:rPr lang="en-US" sz="1400" b="1" dirty="0"/>
              <a:t>Source: </a:t>
            </a:r>
            <a:r>
              <a:rPr lang="en-US" sz="1400" dirty="0"/>
              <a:t>Sexual Orientation and Gender Identity Erased from 2020 Census and the American Community Survey. National LBGTQ Taskforce</a:t>
            </a:r>
            <a:br>
              <a:rPr lang="en-US" sz="1400" dirty="0"/>
            </a:br>
            <a:r>
              <a:rPr lang="en-US" sz="1400" dirty="0"/>
              <a:t>https://www.thetaskforce.org/sexual-orientation-and-gender-identity-erased-from-2020-census-and-the-american-community-survey-acs/</a:t>
            </a:r>
          </a:p>
        </p:txBody>
      </p:sp>
    </p:spTree>
    <p:extLst>
      <p:ext uri="{BB962C8B-B14F-4D97-AF65-F5344CB8AC3E}">
        <p14:creationId xmlns:p14="http://schemas.microsoft.com/office/powerpoint/2010/main" val="3202341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69266" y="152400"/>
            <a:ext cx="5405468" cy="5495773"/>
          </a:xfrm>
          <a:prstGeom prst="rect">
            <a:avLst/>
          </a:prstGeom>
        </p:spPr>
      </p:pic>
      <p:sp>
        <p:nvSpPr>
          <p:cNvPr id="3" name="TextBox 2"/>
          <p:cNvSpPr txBox="1"/>
          <p:nvPr/>
        </p:nvSpPr>
        <p:spPr>
          <a:xfrm>
            <a:off x="914400" y="5961437"/>
            <a:ext cx="7848600" cy="738664"/>
          </a:xfrm>
          <a:prstGeom prst="rect">
            <a:avLst/>
          </a:prstGeom>
          <a:noFill/>
        </p:spPr>
        <p:txBody>
          <a:bodyPr wrap="square" rtlCol="0">
            <a:spAutoFit/>
          </a:bodyPr>
          <a:lstStyle/>
          <a:p>
            <a:r>
              <a:rPr lang="en-US" sz="1400" b="1" dirty="0"/>
              <a:t>Source: </a:t>
            </a:r>
            <a:r>
              <a:rPr lang="en-US" sz="1400" dirty="0"/>
              <a:t>2015 US Transgender Survey p. 191; National Center for Transgender Equity</a:t>
            </a:r>
          </a:p>
          <a:p>
            <a:r>
              <a:rPr lang="en-US" sz="1400" dirty="0"/>
              <a:t>http://www.transequality.org/sites/default/files/docs/usts/USTS%20Full%20Report%20-%20FINAL%201.6.17.pdf </a:t>
            </a:r>
          </a:p>
        </p:txBody>
      </p:sp>
    </p:spTree>
    <p:extLst>
      <p:ext uri="{BB962C8B-B14F-4D97-AF65-F5344CB8AC3E}">
        <p14:creationId xmlns:p14="http://schemas.microsoft.com/office/powerpoint/2010/main" val="1244761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19200" y="5867400"/>
            <a:ext cx="7010400" cy="738664"/>
          </a:xfrm>
          <a:prstGeom prst="rect">
            <a:avLst/>
          </a:prstGeom>
          <a:noFill/>
        </p:spPr>
        <p:txBody>
          <a:bodyPr wrap="square" rtlCol="0">
            <a:spAutoFit/>
          </a:bodyPr>
          <a:lstStyle/>
          <a:p>
            <a:r>
              <a:rPr lang="en-US" sz="1400" dirty="0">
                <a:latin typeface="Cambria" panose="02040503050406030204" pitchFamily="18" charset="0"/>
              </a:rPr>
              <a:t>Source: 2015 US Transgender Survey p. 191; National Center for Transgender Equity</a:t>
            </a:r>
          </a:p>
          <a:p>
            <a:r>
              <a:rPr lang="en-US" sz="1400" dirty="0">
                <a:latin typeface="Cambria" panose="02040503050406030204" pitchFamily="18" charset="0"/>
              </a:rPr>
              <a:t>http://www.transequality.org/sites/default/files/docs/usts/USTS%20Full%20Report%20-%20FINAL%201.6.17.pdf </a:t>
            </a:r>
          </a:p>
        </p:txBody>
      </p:sp>
      <p:pic>
        <p:nvPicPr>
          <p:cNvPr id="4" name="Picture 3"/>
          <p:cNvPicPr>
            <a:picLocks noChangeAspect="1"/>
          </p:cNvPicPr>
          <p:nvPr/>
        </p:nvPicPr>
        <p:blipFill>
          <a:blip r:embed="rId2"/>
          <a:stretch>
            <a:fillRect/>
          </a:stretch>
        </p:blipFill>
        <p:spPr>
          <a:xfrm>
            <a:off x="1600200" y="609600"/>
            <a:ext cx="5943600" cy="5171194"/>
          </a:xfrm>
          <a:prstGeom prst="rect">
            <a:avLst/>
          </a:prstGeom>
        </p:spPr>
      </p:pic>
    </p:spTree>
    <p:extLst>
      <p:ext uri="{BB962C8B-B14F-4D97-AF65-F5344CB8AC3E}">
        <p14:creationId xmlns:p14="http://schemas.microsoft.com/office/powerpoint/2010/main" val="3971847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905000" y="134815"/>
            <a:ext cx="5105400" cy="5943600"/>
          </a:xfrm>
          <a:prstGeom prst="rect">
            <a:avLst/>
          </a:prstGeom>
        </p:spPr>
      </p:pic>
      <p:sp>
        <p:nvSpPr>
          <p:cNvPr id="6" name="TextBox 5"/>
          <p:cNvSpPr txBox="1"/>
          <p:nvPr/>
        </p:nvSpPr>
        <p:spPr>
          <a:xfrm>
            <a:off x="304800" y="6096000"/>
            <a:ext cx="8229600" cy="646331"/>
          </a:xfrm>
          <a:prstGeom prst="rect">
            <a:avLst/>
          </a:prstGeom>
          <a:noFill/>
        </p:spPr>
        <p:txBody>
          <a:bodyPr wrap="square" rtlCol="0">
            <a:spAutoFit/>
          </a:bodyPr>
          <a:lstStyle/>
          <a:p>
            <a:r>
              <a:rPr lang="en-US" sz="1200" dirty="0">
                <a:latin typeface="Cambria" panose="02040503050406030204" pitchFamily="18" charset="0"/>
              </a:rPr>
              <a:t>Source: Suicide Attempts Among Transgender and Gender Non-Conforming Adults – The Williams Institute – January 2014</a:t>
            </a:r>
          </a:p>
          <a:p>
            <a:r>
              <a:rPr lang="en-US" sz="1200" dirty="0">
                <a:latin typeface="Cambria" panose="02040503050406030204" pitchFamily="18" charset="0"/>
              </a:rPr>
              <a:t>http://williamsinstitute.law.ucla.edu/research/suicide-attempts-among-transgender-and-gender-non-conforming-adults/#sthash.O7b3m5pv.dpuf</a:t>
            </a:r>
          </a:p>
        </p:txBody>
      </p:sp>
    </p:spTree>
    <p:extLst>
      <p:ext uri="{BB962C8B-B14F-4D97-AF65-F5344CB8AC3E}">
        <p14:creationId xmlns:p14="http://schemas.microsoft.com/office/powerpoint/2010/main" val="808037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86200" y="3124200"/>
            <a:ext cx="5124762" cy="3012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15435">
            <a:off x="2866925" y="589059"/>
            <a:ext cx="3397654" cy="695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9986" y="1566862"/>
            <a:ext cx="565785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81000" y="1752600"/>
            <a:ext cx="2667000" cy="4524315"/>
          </a:xfrm>
          <a:prstGeom prst="rect">
            <a:avLst/>
          </a:prstGeom>
          <a:noFill/>
        </p:spPr>
        <p:txBody>
          <a:bodyPr wrap="square" rtlCol="0">
            <a:spAutoFit/>
          </a:bodyPr>
          <a:lstStyle/>
          <a:p>
            <a:r>
              <a:rPr lang="en-US" dirty="0"/>
              <a:t>This week you’ll listen to Ms. Schroer regarding her experience of being discriminated against by the US Government (Library of Congress.)</a:t>
            </a:r>
          </a:p>
          <a:p>
            <a:endParaRPr lang="en-US" dirty="0"/>
          </a:p>
          <a:p>
            <a:r>
              <a:rPr lang="en-US" dirty="0"/>
              <a:t>Recognize that if the </a:t>
            </a:r>
            <a:r>
              <a:rPr lang="en-US" b="1" dirty="0">
                <a:solidFill>
                  <a:schemeClr val="tx2"/>
                </a:solidFill>
              </a:rPr>
              <a:t>Executive Order 11246 discussed later in this slide set </a:t>
            </a:r>
            <a:r>
              <a:rPr lang="en-US" dirty="0"/>
              <a:t>was in effect at the time she applied for the position, her potential employer couldn’t have denied her the position. </a:t>
            </a:r>
          </a:p>
          <a:p>
            <a:endParaRPr lang="en-US" dirty="0"/>
          </a:p>
        </p:txBody>
      </p:sp>
    </p:spTree>
    <p:extLst>
      <p:ext uri="{BB962C8B-B14F-4D97-AF65-F5344CB8AC3E}">
        <p14:creationId xmlns:p14="http://schemas.microsoft.com/office/powerpoint/2010/main" val="1198838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447800"/>
            <a:ext cx="7391400" cy="1981200"/>
          </a:xfrm>
        </p:spPr>
        <p:txBody>
          <a:bodyPr>
            <a:noAutofit/>
          </a:bodyPr>
          <a:lstStyle/>
          <a:p>
            <a:pPr marL="0" lvl="0" indent="0">
              <a:buNone/>
            </a:pPr>
            <a:r>
              <a:rPr lang="en-US" sz="2000" b="1" dirty="0"/>
              <a:t>Ninety percent (90%)</a:t>
            </a:r>
            <a:r>
              <a:rPr lang="en-US" sz="2000" dirty="0"/>
              <a:t> of transgender employees report harassment, mistreatment or discrimination on the job or took actions like hiding who they are to avoid it.  (Injustice at Every Turn)</a:t>
            </a:r>
          </a:p>
          <a:p>
            <a:pPr marL="0" lvl="0" indent="0">
              <a:buNone/>
            </a:pPr>
            <a:endParaRPr lang="en-US" sz="2000" dirty="0"/>
          </a:p>
          <a:p>
            <a:pPr marL="0" lvl="0" indent="0">
              <a:buNone/>
            </a:pPr>
            <a:r>
              <a:rPr lang="en-US" sz="2000" b="1" dirty="0"/>
              <a:t>More than 25% </a:t>
            </a:r>
            <a:r>
              <a:rPr lang="en-US" sz="2000" dirty="0"/>
              <a:t>of transgender employees have lost a job because of the bias associated with transgender employees.  (National Center for Transgender Equality)</a:t>
            </a:r>
          </a:p>
        </p:txBody>
      </p:sp>
      <p:sp>
        <p:nvSpPr>
          <p:cNvPr id="4" name="TextBox 3"/>
          <p:cNvSpPr txBox="1"/>
          <p:nvPr/>
        </p:nvSpPr>
        <p:spPr>
          <a:xfrm>
            <a:off x="609600" y="4800600"/>
            <a:ext cx="8229600" cy="1785104"/>
          </a:xfrm>
          <a:prstGeom prst="rect">
            <a:avLst/>
          </a:prstGeom>
          <a:noFill/>
        </p:spPr>
        <p:txBody>
          <a:bodyPr wrap="square" rtlCol="0">
            <a:spAutoFit/>
          </a:bodyPr>
          <a:lstStyle/>
          <a:p>
            <a:r>
              <a:rPr lang="en-US" sz="1400" b="1" dirty="0"/>
              <a:t>Sources: </a:t>
            </a:r>
          </a:p>
          <a:p>
            <a:endParaRPr lang="en-US" sz="1400" b="1" dirty="0"/>
          </a:p>
          <a:p>
            <a:r>
              <a:rPr lang="en-US" sz="1400" dirty="0"/>
              <a:t>Injustice at Every Turn, A Report of the National Transgender Discrimination Survey (executive Summary),  The National Gay and Lesbian Task Force and the National Center for Transgender Equality, 2014, p. 2</a:t>
            </a:r>
          </a:p>
          <a:p>
            <a:r>
              <a:rPr lang="en-US" sz="1400" dirty="0">
                <a:hlinkClick r:id="rId2"/>
              </a:rPr>
              <a:t>https://fortunedotcom.files.wordpress.com/2014/09/executive_summary.pdf</a:t>
            </a:r>
            <a:endParaRPr lang="en-US" sz="1400" dirty="0"/>
          </a:p>
          <a:p>
            <a:r>
              <a:rPr lang="en-US" sz="1400" dirty="0"/>
              <a:t>National Center for Trans gender Equity. Employment Issues. Accessed: </a:t>
            </a:r>
            <a:r>
              <a:rPr lang="en-US" sz="1400" dirty="0">
                <a:hlinkClick r:id="rId3"/>
              </a:rPr>
              <a:t>http://www.transequality.org/issues/employment</a:t>
            </a:r>
            <a:endParaRPr lang="en-US" sz="1400" dirty="0"/>
          </a:p>
          <a:p>
            <a:endParaRPr lang="en-US" sz="1200" dirty="0">
              <a:latin typeface="Cambria" panose="02040503050406030204" pitchFamily="18" charset="0"/>
            </a:endParaRPr>
          </a:p>
        </p:txBody>
      </p:sp>
    </p:spTree>
    <p:extLst>
      <p:ext uri="{BB962C8B-B14F-4D97-AF65-F5344CB8AC3E}">
        <p14:creationId xmlns:p14="http://schemas.microsoft.com/office/powerpoint/2010/main" val="1567282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C00000"/>
                </a:solidFill>
                <a:latin typeface="Segoe UI" panose="020B0502040204020203" pitchFamily="34" charset="0"/>
                <a:ea typeface="Segoe UI" panose="020B0502040204020203" pitchFamily="34" charset="0"/>
                <a:cs typeface="Segoe UI" panose="020B0502040204020203" pitchFamily="34" charset="0"/>
              </a:rPr>
              <a:t>Transgender in the Military</a:t>
            </a:r>
          </a:p>
        </p:txBody>
      </p:sp>
      <p:sp>
        <p:nvSpPr>
          <p:cNvPr id="3" name="Content Placeholder 2"/>
          <p:cNvSpPr>
            <a:spLocks noGrp="1"/>
          </p:cNvSpPr>
          <p:nvPr>
            <p:ph idx="1"/>
          </p:nvPr>
        </p:nvSpPr>
        <p:spPr>
          <a:xfrm>
            <a:off x="461818" y="1447800"/>
            <a:ext cx="8229600" cy="3733799"/>
          </a:xfrm>
        </p:spPr>
        <p:txBody>
          <a:bodyPr>
            <a:normAutofit/>
          </a:bodyPr>
          <a:lstStyle/>
          <a:p>
            <a:pPr marL="0" indent="0">
              <a:buNone/>
            </a:pPr>
            <a:r>
              <a:rPr lang="en-US" sz="1800" dirty="0"/>
              <a:t>“Don’t Ask, Don’t Tell” (DADT) was repealed by Congress and the repeal legislation was signed into law by President Obama in 2010.  The repeal allowed gay and lesbian and bi-sexual military personnel to serve openly in the military. </a:t>
            </a:r>
          </a:p>
          <a:p>
            <a:pPr marL="0" indent="0">
              <a:buNone/>
            </a:pPr>
            <a:r>
              <a:rPr lang="en-US" sz="1800" dirty="0"/>
              <a:t>Transgender military personnel had to remain “closet(</a:t>
            </a:r>
            <a:r>
              <a:rPr lang="en-US" sz="1800" dirty="0" err="1"/>
              <a:t>ed</a:t>
            </a:r>
            <a:r>
              <a:rPr lang="en-US" sz="1800" dirty="0"/>
              <a:t>)” – </a:t>
            </a:r>
            <a:r>
              <a:rPr lang="en-US" sz="1800" b="1" dirty="0">
                <a:solidFill>
                  <a:schemeClr val="tx2"/>
                </a:solidFill>
              </a:rPr>
              <a:t>the repeal of DADT did not cover transgender people in the military. </a:t>
            </a:r>
            <a:r>
              <a:rPr lang="en-US" sz="1800" dirty="0"/>
              <a:t>Trans people were banned by health regulations that were instituted in the 1970’s – where trans people are described as having “psychosexual conditions.” </a:t>
            </a:r>
          </a:p>
          <a:p>
            <a:pPr marL="0" indent="0">
              <a:buNone/>
            </a:pPr>
            <a:endParaRPr lang="en-US" sz="1800" dirty="0"/>
          </a:p>
          <a:p>
            <a:pPr marL="0" indent="0">
              <a:buNone/>
            </a:pPr>
            <a:r>
              <a:rPr lang="en-US" sz="1800" dirty="0"/>
              <a:t>In a 2014 government report, the US Surgeon General recommended an end to the ban on transgender people serving in the military, </a:t>
            </a:r>
            <a:r>
              <a:rPr lang="en-US" sz="1800" b="1" dirty="0">
                <a:solidFill>
                  <a:schemeClr val="tx2"/>
                </a:solidFill>
              </a:rPr>
              <a:t>noting the outdated medical reasoning for exclusion</a:t>
            </a:r>
            <a:r>
              <a:rPr lang="en-US" sz="1800" dirty="0"/>
              <a:t>.  The US Defense Secretary indicated that he is “open to lifting the ban,” In 2016 the ban was lifted. </a:t>
            </a:r>
          </a:p>
          <a:p>
            <a:pPr marL="0" indent="0">
              <a:buNone/>
            </a:pPr>
            <a:endParaRPr lang="en-US" sz="1800" dirty="0">
              <a:latin typeface="Cambria" panose="02040503050406030204" pitchFamily="18" charset="0"/>
            </a:endParaRPr>
          </a:p>
          <a:p>
            <a:pPr marL="0" indent="0">
              <a:buNone/>
            </a:pPr>
            <a:endParaRPr lang="en-US" sz="1800" dirty="0">
              <a:latin typeface="Cambria" panose="02040503050406030204" pitchFamily="18" charset="0"/>
            </a:endParaRPr>
          </a:p>
          <a:p>
            <a:pPr marL="0" indent="0">
              <a:buNone/>
            </a:pPr>
            <a:endParaRPr lang="en-US" sz="1800" dirty="0">
              <a:latin typeface="Cambria" panose="02040503050406030204" pitchFamily="18" charset="0"/>
            </a:endParaRPr>
          </a:p>
          <a:p>
            <a:pPr marL="0" indent="0">
              <a:buNone/>
            </a:pPr>
            <a:endParaRPr lang="en-US" dirty="0"/>
          </a:p>
        </p:txBody>
      </p:sp>
      <p:sp>
        <p:nvSpPr>
          <p:cNvPr id="4" name="TextBox 3"/>
          <p:cNvSpPr txBox="1"/>
          <p:nvPr/>
        </p:nvSpPr>
        <p:spPr>
          <a:xfrm>
            <a:off x="457200" y="5182695"/>
            <a:ext cx="7620000" cy="1600438"/>
          </a:xfrm>
          <a:prstGeom prst="rect">
            <a:avLst/>
          </a:prstGeom>
          <a:noFill/>
        </p:spPr>
        <p:txBody>
          <a:bodyPr wrap="square" rtlCol="0">
            <a:spAutoFit/>
          </a:bodyPr>
          <a:lstStyle/>
          <a:p>
            <a:r>
              <a:rPr lang="en-US" sz="1400" b="1" dirty="0"/>
              <a:t>Sources: </a:t>
            </a:r>
          </a:p>
          <a:p>
            <a:r>
              <a:rPr lang="en-US" sz="1400" dirty="0"/>
              <a:t>US officials: Military worries about easing transgender ban, Associated Press, March 2015</a:t>
            </a:r>
          </a:p>
          <a:p>
            <a:r>
              <a:rPr lang="en-US" sz="1400" dirty="0"/>
              <a:t>http://news.yahoo.com/ap-sources-concerns-over-easing-transgender-ban-military-071719922.html</a:t>
            </a:r>
          </a:p>
          <a:p>
            <a:endParaRPr lang="en-US" sz="1400" dirty="0"/>
          </a:p>
          <a:p>
            <a:r>
              <a:rPr lang="en-US" sz="1400" dirty="0"/>
              <a:t>Transgender military members are in a precarious position, Washington Post, 2014</a:t>
            </a:r>
          </a:p>
          <a:p>
            <a:r>
              <a:rPr lang="en-US" sz="1400" dirty="0"/>
              <a:t> http://www.washingtonpost.com/politics/transgender-military-members-are-in-a-precarious-position/2014/10/27/38204fd6-5870-11e4-b812-38518ae74c67_story.html</a:t>
            </a:r>
          </a:p>
        </p:txBody>
      </p:sp>
    </p:spTree>
    <p:extLst>
      <p:ext uri="{BB962C8B-B14F-4D97-AF65-F5344CB8AC3E}">
        <p14:creationId xmlns:p14="http://schemas.microsoft.com/office/powerpoint/2010/main" val="192115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54182" y="5996226"/>
            <a:ext cx="7239000" cy="400110"/>
          </a:xfrm>
          <a:prstGeom prst="rect">
            <a:avLst/>
          </a:prstGeom>
          <a:noFill/>
        </p:spPr>
        <p:txBody>
          <a:bodyPr wrap="square" rtlCol="0">
            <a:spAutoFit/>
          </a:bodyPr>
          <a:lstStyle/>
          <a:p>
            <a:r>
              <a:rPr lang="en-US" sz="1000" b="1" dirty="0">
                <a:latin typeface="Cambria" panose="02040503050406030204" pitchFamily="18" charset="0"/>
              </a:rPr>
              <a:t>Source: </a:t>
            </a:r>
            <a:r>
              <a:rPr lang="en-US" sz="1000" dirty="0" err="1">
                <a:latin typeface="Cambria" panose="02040503050406030204" pitchFamily="18" charset="0"/>
              </a:rPr>
              <a:t>Zarembo</a:t>
            </a:r>
            <a:r>
              <a:rPr lang="en-US" sz="1000" dirty="0">
                <a:latin typeface="Cambria" panose="02040503050406030204" pitchFamily="18" charset="0"/>
              </a:rPr>
              <a:t>, A. (September 4, 2015.) Why Do Transgender People Join the Military in Such High Numbers? Los Angeles Times. Accessed:  http://www.latimes.com/nation/la-na-transgender-military-20150904-story.html</a:t>
            </a:r>
          </a:p>
        </p:txBody>
      </p:sp>
      <p:sp>
        <p:nvSpPr>
          <p:cNvPr id="6" name="TextBox 5"/>
          <p:cNvSpPr txBox="1"/>
          <p:nvPr/>
        </p:nvSpPr>
        <p:spPr>
          <a:xfrm>
            <a:off x="990600" y="1739676"/>
            <a:ext cx="7162800" cy="1015663"/>
          </a:xfrm>
          <a:prstGeom prst="rect">
            <a:avLst/>
          </a:prstGeom>
          <a:noFill/>
        </p:spPr>
        <p:txBody>
          <a:bodyPr wrap="square" rtlCol="0">
            <a:spAutoFit/>
          </a:bodyPr>
          <a:lstStyle/>
          <a:p>
            <a:r>
              <a:rPr lang="en-US" sz="2000" dirty="0"/>
              <a:t>About 21% of all transgender adults have served in the US military. </a:t>
            </a:r>
          </a:p>
          <a:p>
            <a:r>
              <a:rPr lang="en-US" sz="2000" dirty="0"/>
              <a:t>People who are transgender serve in the military at a disproportionate rate compared to the general US population.</a:t>
            </a:r>
          </a:p>
        </p:txBody>
      </p:sp>
      <p:pic>
        <p:nvPicPr>
          <p:cNvPr id="2" name="Picture 1"/>
          <p:cNvPicPr>
            <a:picLocks noChangeAspect="1"/>
          </p:cNvPicPr>
          <p:nvPr/>
        </p:nvPicPr>
        <p:blipFill>
          <a:blip r:embed="rId2"/>
          <a:stretch>
            <a:fillRect/>
          </a:stretch>
        </p:blipFill>
        <p:spPr>
          <a:xfrm>
            <a:off x="2286000" y="3048000"/>
            <a:ext cx="4157696" cy="2535737"/>
          </a:xfrm>
          <a:prstGeom prst="rect">
            <a:avLst/>
          </a:prstGeom>
        </p:spPr>
      </p:pic>
    </p:spTree>
    <p:extLst>
      <p:ext uri="{BB962C8B-B14F-4D97-AF65-F5344CB8AC3E}">
        <p14:creationId xmlns:p14="http://schemas.microsoft.com/office/powerpoint/2010/main" val="1749232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219200"/>
            <a:ext cx="6248400" cy="2133600"/>
          </a:xfrm>
        </p:spPr>
        <p:txBody>
          <a:bodyPr>
            <a:noAutofit/>
          </a:bodyPr>
          <a:lstStyle/>
          <a:p>
            <a:pPr marL="0" indent="0">
              <a:buNone/>
            </a:pPr>
            <a:r>
              <a:rPr lang="en-US" sz="1800" dirty="0"/>
              <a:t>While it may come to a surprise to some students, there are enough trans ex-military veterans to warrant a Transgender American Veteran’s Association.</a:t>
            </a:r>
          </a:p>
          <a:p>
            <a:pPr marL="0" indent="0">
              <a:buNone/>
            </a:pPr>
            <a:endParaRPr lang="en-US" sz="1800" dirty="0"/>
          </a:p>
          <a:p>
            <a:pPr marL="0" indent="0">
              <a:buNone/>
            </a:pPr>
            <a:r>
              <a:rPr lang="en-US" sz="1800" dirty="0"/>
              <a:t>Two VA clinics provide services </a:t>
            </a:r>
            <a:r>
              <a:rPr lang="en-US" sz="1800" u="sng" dirty="0"/>
              <a:t>specifically</a:t>
            </a:r>
            <a:r>
              <a:rPr lang="en-US" sz="1800" dirty="0"/>
              <a:t> for transgender veterans.</a:t>
            </a:r>
          </a:p>
          <a:p>
            <a:pPr marL="0" indent="0">
              <a:buNone/>
            </a:pPr>
            <a:endParaRPr lang="en-US" sz="1800" dirty="0"/>
          </a:p>
          <a:p>
            <a:pPr marL="0" indent="0">
              <a:buNone/>
            </a:pPr>
            <a:r>
              <a:rPr lang="en-US" sz="1800" dirty="0"/>
              <a:t>Transgender people serve the citizens of the US in the military at a higher rate (15%) than the general population of the US serves in the military.</a:t>
            </a:r>
          </a:p>
        </p:txBody>
      </p:sp>
      <p:sp>
        <p:nvSpPr>
          <p:cNvPr id="4" name="TextBox 3"/>
          <p:cNvSpPr txBox="1"/>
          <p:nvPr/>
        </p:nvSpPr>
        <p:spPr>
          <a:xfrm>
            <a:off x="511629" y="5029200"/>
            <a:ext cx="8077200" cy="2000548"/>
          </a:xfrm>
          <a:prstGeom prst="rect">
            <a:avLst/>
          </a:prstGeom>
          <a:noFill/>
        </p:spPr>
        <p:txBody>
          <a:bodyPr wrap="square" rtlCol="0">
            <a:spAutoFit/>
          </a:bodyPr>
          <a:lstStyle/>
          <a:p>
            <a:r>
              <a:rPr lang="en-US" sz="1400" b="1" dirty="0"/>
              <a:t>Sources: </a:t>
            </a:r>
            <a:r>
              <a:rPr lang="en-US" sz="1400" dirty="0"/>
              <a:t>Jenkins. J. (December 29, 2015.) New VA Clinic Opens for Transgender Vets. (print and audio.) Accessed: </a:t>
            </a:r>
          </a:p>
          <a:p>
            <a:r>
              <a:rPr lang="en-US" sz="1400" dirty="0"/>
              <a:t>http://www.npr.org/2015/12/29/460955296/new-va-clinic-opens-for-transgender-vets</a:t>
            </a:r>
          </a:p>
          <a:p>
            <a:r>
              <a:rPr lang="en-US" sz="1400" dirty="0"/>
              <a:t>Transgender American Veteran’s Association. Accessed: </a:t>
            </a:r>
            <a:r>
              <a:rPr lang="en-US" sz="1400" dirty="0">
                <a:hlinkClick r:id="rId2"/>
              </a:rPr>
              <a:t>http://transveteran.org/</a:t>
            </a:r>
            <a:endParaRPr lang="en-US" sz="1400" dirty="0"/>
          </a:p>
          <a:p>
            <a:endParaRPr lang="en-US" sz="1400" dirty="0"/>
          </a:p>
          <a:p>
            <a:r>
              <a:rPr lang="en-US" sz="1400" dirty="0"/>
              <a:t>2015 US Transgender Survey p. 166 - 168; National Center for Transgender Equity</a:t>
            </a:r>
          </a:p>
          <a:p>
            <a:r>
              <a:rPr lang="en-US" sz="1400" dirty="0"/>
              <a:t>http://www.transequality.org/sites/default/files/docs/usts/USTS%20Full%20Report%20-%20FINAL%201.6.17.pdf </a:t>
            </a:r>
          </a:p>
          <a:p>
            <a:endParaRPr lang="en-US" sz="1200" dirty="0">
              <a:latin typeface="Cambria" panose="02040503050406030204" pitchFamily="18" charset="0"/>
            </a:endParaRPr>
          </a:p>
        </p:txBody>
      </p:sp>
    </p:spTree>
    <p:extLst>
      <p:ext uri="{BB962C8B-B14F-4D97-AF65-F5344CB8AC3E}">
        <p14:creationId xmlns:p14="http://schemas.microsoft.com/office/powerpoint/2010/main" val="3977580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0662" y="221259"/>
            <a:ext cx="4185138" cy="2438400"/>
          </a:xfrm>
        </p:spPr>
        <p:txBody>
          <a:bodyPr>
            <a:noAutofit/>
          </a:bodyPr>
          <a:lstStyle/>
          <a:p>
            <a:pPr marL="0" indent="0">
              <a:buNone/>
            </a:pPr>
            <a:r>
              <a:rPr lang="en-US" sz="1800" dirty="0"/>
              <a:t>“Outdated medical and administrative policies have banned transgender people from serving in the U.S. military, yet 18 other countries allow their service.”</a:t>
            </a:r>
          </a:p>
          <a:p>
            <a:pPr marL="0" indent="0">
              <a:buNone/>
            </a:pPr>
            <a:r>
              <a:rPr lang="en-US" sz="1800" dirty="0"/>
              <a:t>These countries include the United Kingdom and Israel. </a:t>
            </a:r>
          </a:p>
          <a:p>
            <a:pPr marL="0" indent="0">
              <a:buNone/>
            </a:pPr>
            <a:r>
              <a:rPr lang="en-US" sz="1800" dirty="0"/>
              <a:t>(NBC News)</a:t>
            </a:r>
          </a:p>
          <a:p>
            <a:pPr marL="0" indent="0">
              <a:buNone/>
            </a:pPr>
            <a:endParaRPr lang="en-US" sz="1800" dirty="0"/>
          </a:p>
        </p:txBody>
      </p:sp>
      <p:sp>
        <p:nvSpPr>
          <p:cNvPr id="4" name="TextBox 3"/>
          <p:cNvSpPr txBox="1"/>
          <p:nvPr/>
        </p:nvSpPr>
        <p:spPr>
          <a:xfrm>
            <a:off x="281353" y="5222211"/>
            <a:ext cx="8077200" cy="1600438"/>
          </a:xfrm>
          <a:prstGeom prst="rect">
            <a:avLst/>
          </a:prstGeom>
          <a:noFill/>
        </p:spPr>
        <p:txBody>
          <a:bodyPr wrap="square" rtlCol="0">
            <a:spAutoFit/>
          </a:bodyPr>
          <a:lstStyle/>
          <a:p>
            <a:r>
              <a:rPr lang="en-US" sz="1400" b="1" dirty="0"/>
              <a:t>Sources: </a:t>
            </a:r>
            <a:r>
              <a:rPr lang="en-US" sz="1400" dirty="0"/>
              <a:t>Dawson, F. (June 30, 2016.) </a:t>
            </a:r>
            <a:r>
              <a:rPr lang="en-US" sz="1400" dirty="0">
                <a:solidFill>
                  <a:srgbClr val="000000"/>
                </a:solidFill>
              </a:rPr>
              <a:t>Trans Service Members Detail Historic Meeting With Defense Secretary. NBC News. Accessed: </a:t>
            </a:r>
            <a:r>
              <a:rPr lang="en-US" sz="1400" dirty="0">
                <a:solidFill>
                  <a:srgbClr val="000000"/>
                </a:solidFill>
                <a:hlinkClick r:id="rId2"/>
              </a:rPr>
              <a:t>http://www.nbcnews.com/feature/nbc-out/trans-service-members-detail-historic-meeting-defense-secretary-n601676</a:t>
            </a:r>
            <a:endParaRPr lang="en-US" sz="1400" dirty="0">
              <a:solidFill>
                <a:srgbClr val="000000"/>
              </a:solidFill>
            </a:endParaRPr>
          </a:p>
          <a:p>
            <a:r>
              <a:rPr lang="en-US" sz="1400" dirty="0" err="1">
                <a:solidFill>
                  <a:srgbClr val="000000"/>
                </a:solidFill>
              </a:rPr>
              <a:t>Kube</a:t>
            </a:r>
            <a:r>
              <a:rPr lang="en-US" sz="1400" dirty="0">
                <a:solidFill>
                  <a:srgbClr val="000000"/>
                </a:solidFill>
              </a:rPr>
              <a:t>. C. (June 30, 2016.) Pentagon Lifts Ban on Transgender Service Members Serving Openly. NBC News. Accessed: </a:t>
            </a:r>
            <a:endParaRPr lang="en-US" sz="1400" dirty="0"/>
          </a:p>
          <a:p>
            <a:r>
              <a:rPr lang="en-US" sz="1400" dirty="0">
                <a:solidFill>
                  <a:srgbClr val="000000"/>
                </a:solidFill>
                <a:hlinkClick r:id="rId3"/>
              </a:rPr>
              <a:t>http://www.nbcnews.com/feature/nbc-out/pentagon-lifts-ban-transgender-service-members-serving-openly-n601816</a:t>
            </a:r>
            <a:endParaRPr lang="en-US" sz="1400" dirty="0">
              <a:solidFill>
                <a:srgbClr val="000000"/>
              </a:solidFill>
            </a:endParaRPr>
          </a:p>
        </p:txBody>
      </p:sp>
      <p:pic>
        <p:nvPicPr>
          <p:cNvPr id="2" name="Picture 1"/>
          <p:cNvPicPr>
            <a:picLocks noChangeAspect="1"/>
          </p:cNvPicPr>
          <p:nvPr/>
        </p:nvPicPr>
        <p:blipFill>
          <a:blip r:embed="rId4"/>
          <a:stretch>
            <a:fillRect/>
          </a:stretch>
        </p:blipFill>
        <p:spPr>
          <a:xfrm>
            <a:off x="4697657" y="208112"/>
            <a:ext cx="4320685" cy="3429000"/>
          </a:xfrm>
          <a:prstGeom prst="rect">
            <a:avLst/>
          </a:prstGeom>
        </p:spPr>
      </p:pic>
      <p:sp>
        <p:nvSpPr>
          <p:cNvPr id="5" name="Rectangle 4"/>
          <p:cNvSpPr/>
          <p:nvPr/>
        </p:nvSpPr>
        <p:spPr>
          <a:xfrm>
            <a:off x="4819609" y="3721287"/>
            <a:ext cx="4076780" cy="400110"/>
          </a:xfrm>
          <a:prstGeom prst="rect">
            <a:avLst/>
          </a:prstGeom>
        </p:spPr>
        <p:txBody>
          <a:bodyPr wrap="square">
            <a:spAutoFit/>
          </a:bodyPr>
          <a:lstStyle/>
          <a:p>
            <a:r>
              <a:rPr lang="en-US" sz="1000" dirty="0"/>
              <a:t>http://www.nbcnews.com/feature/nbc-out/trans-service-members-detail-historic-meeting-defense-secretary-n601676</a:t>
            </a:r>
          </a:p>
        </p:txBody>
      </p:sp>
      <p:sp>
        <p:nvSpPr>
          <p:cNvPr id="7" name="TextBox 6"/>
          <p:cNvSpPr txBox="1"/>
          <p:nvPr/>
        </p:nvSpPr>
        <p:spPr>
          <a:xfrm>
            <a:off x="281353" y="2819400"/>
            <a:ext cx="4416303" cy="2031325"/>
          </a:xfrm>
          <a:prstGeom prst="rect">
            <a:avLst/>
          </a:prstGeom>
          <a:noFill/>
        </p:spPr>
        <p:txBody>
          <a:bodyPr wrap="square" rtlCol="0">
            <a:spAutoFit/>
          </a:bodyPr>
          <a:lstStyle/>
          <a:p>
            <a:r>
              <a:rPr lang="en-US" dirty="0"/>
              <a:t>On June 30, 2016, US Secretary of Defense indicated that the ban of transgender service people is being lifted. Transgender people will be allowed to openly serve in the US military.  Medical benefits specific to the needs of transgender people are to be made available. </a:t>
            </a:r>
          </a:p>
        </p:txBody>
      </p:sp>
      <p:sp>
        <p:nvSpPr>
          <p:cNvPr id="8" name="Rectangle 7"/>
          <p:cNvSpPr/>
          <p:nvPr/>
        </p:nvSpPr>
        <p:spPr>
          <a:xfrm>
            <a:off x="2286000" y="2967335"/>
            <a:ext cx="4572000" cy="646331"/>
          </a:xfrm>
          <a:prstGeom prst="rect">
            <a:avLst/>
          </a:prstGeom>
        </p:spPr>
        <p:txBody>
          <a:bodyPr>
            <a:spAutoFit/>
          </a:bodyPr>
          <a:lstStyle/>
          <a:p>
            <a:br>
              <a:rPr lang="en-US" dirty="0"/>
            </a:br>
            <a:endParaRPr lang="en-US" dirty="0"/>
          </a:p>
        </p:txBody>
      </p:sp>
    </p:spTree>
    <p:extLst>
      <p:ext uri="{BB962C8B-B14F-4D97-AF65-F5344CB8AC3E}">
        <p14:creationId xmlns:p14="http://schemas.microsoft.com/office/powerpoint/2010/main" val="1901604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80766" y="352490"/>
            <a:ext cx="7848600" cy="693141"/>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dirty="0"/>
              <a:t>President Trump has attempted to reinstitute a military service ban on transgender people </a:t>
            </a:r>
          </a:p>
        </p:txBody>
      </p:sp>
      <p:pic>
        <p:nvPicPr>
          <p:cNvPr id="3" name="Picture 2"/>
          <p:cNvPicPr>
            <a:picLocks noChangeAspect="1"/>
          </p:cNvPicPr>
          <p:nvPr/>
        </p:nvPicPr>
        <p:blipFill>
          <a:blip r:embed="rId2"/>
          <a:stretch>
            <a:fillRect/>
          </a:stretch>
        </p:blipFill>
        <p:spPr>
          <a:xfrm>
            <a:off x="921703" y="3950124"/>
            <a:ext cx="6633633" cy="1693363"/>
          </a:xfrm>
          <a:prstGeom prst="rect">
            <a:avLst/>
          </a:prstGeom>
        </p:spPr>
      </p:pic>
      <p:sp>
        <p:nvSpPr>
          <p:cNvPr id="4" name="TextBox 3"/>
          <p:cNvSpPr txBox="1"/>
          <p:nvPr/>
        </p:nvSpPr>
        <p:spPr>
          <a:xfrm>
            <a:off x="899932" y="5791199"/>
            <a:ext cx="7924800" cy="738664"/>
          </a:xfrm>
          <a:prstGeom prst="rect">
            <a:avLst/>
          </a:prstGeom>
          <a:noFill/>
        </p:spPr>
        <p:txBody>
          <a:bodyPr wrap="square" rtlCol="0">
            <a:spAutoFit/>
          </a:bodyPr>
          <a:lstStyle/>
          <a:p>
            <a:r>
              <a:rPr lang="en-US" sz="1400" dirty="0">
                <a:latin typeface="Cambria" panose="02040503050406030204" pitchFamily="18" charset="0"/>
              </a:rPr>
              <a:t>October 2017 </a:t>
            </a:r>
            <a:br>
              <a:rPr lang="en-US" sz="1400" dirty="0">
                <a:latin typeface="Cambria" panose="02040503050406030204" pitchFamily="18" charset="0"/>
              </a:rPr>
            </a:br>
            <a:r>
              <a:rPr lang="en-US" sz="1400" dirty="0">
                <a:latin typeface="Cambria" panose="02040503050406030204" pitchFamily="18" charset="0"/>
              </a:rPr>
              <a:t>https://www.nbcnews.com/feature/nbc-out/15-attorneys-general-oppose-trump-transgender-military-ban-n811416</a:t>
            </a:r>
          </a:p>
        </p:txBody>
      </p:sp>
      <p:pic>
        <p:nvPicPr>
          <p:cNvPr id="5" name="Picture 4"/>
          <p:cNvPicPr>
            <a:picLocks noChangeAspect="1"/>
          </p:cNvPicPr>
          <p:nvPr/>
        </p:nvPicPr>
        <p:blipFill>
          <a:blip r:embed="rId3"/>
          <a:stretch>
            <a:fillRect/>
          </a:stretch>
        </p:blipFill>
        <p:spPr>
          <a:xfrm>
            <a:off x="228600" y="1066799"/>
            <a:ext cx="7010400" cy="1055041"/>
          </a:xfrm>
          <a:prstGeom prst="rect">
            <a:avLst/>
          </a:prstGeom>
        </p:spPr>
      </p:pic>
      <p:sp>
        <p:nvSpPr>
          <p:cNvPr id="6" name="TextBox 5"/>
          <p:cNvSpPr txBox="1"/>
          <p:nvPr/>
        </p:nvSpPr>
        <p:spPr>
          <a:xfrm>
            <a:off x="341038" y="1986475"/>
            <a:ext cx="8650561" cy="646331"/>
          </a:xfrm>
          <a:prstGeom prst="rect">
            <a:avLst/>
          </a:prstGeom>
          <a:noFill/>
        </p:spPr>
        <p:txBody>
          <a:bodyPr wrap="square" rtlCol="0">
            <a:spAutoFit/>
          </a:bodyPr>
          <a:lstStyle/>
          <a:p>
            <a:r>
              <a:rPr lang="en-US" dirty="0">
                <a:latin typeface="Cambria" panose="02040503050406030204" pitchFamily="18" charset="0"/>
              </a:rPr>
              <a:t>August, 2017</a:t>
            </a:r>
          </a:p>
          <a:p>
            <a:r>
              <a:rPr lang="en-US" dirty="0">
                <a:latin typeface="Cambria" panose="02040503050406030204" pitchFamily="18" charset="0"/>
              </a:rPr>
              <a:t>http://www.cnn.com/2017/08/25/politics/trump-transgender-military/index.html</a:t>
            </a:r>
          </a:p>
        </p:txBody>
      </p:sp>
      <p:pic>
        <p:nvPicPr>
          <p:cNvPr id="7" name="Picture 6"/>
          <p:cNvPicPr>
            <a:picLocks noChangeAspect="1"/>
          </p:cNvPicPr>
          <p:nvPr/>
        </p:nvPicPr>
        <p:blipFill>
          <a:blip r:embed="rId4"/>
          <a:stretch>
            <a:fillRect/>
          </a:stretch>
        </p:blipFill>
        <p:spPr>
          <a:xfrm>
            <a:off x="921703" y="3055587"/>
            <a:ext cx="7300593" cy="746825"/>
          </a:xfrm>
          <a:prstGeom prst="rect">
            <a:avLst/>
          </a:prstGeom>
        </p:spPr>
      </p:pic>
    </p:spTree>
    <p:extLst>
      <p:ext uri="{BB962C8B-B14F-4D97-AF65-F5344CB8AC3E}">
        <p14:creationId xmlns:p14="http://schemas.microsoft.com/office/powerpoint/2010/main" val="1510368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00"/>
            <a:ext cx="4038600" cy="2391508"/>
          </a:xfrm>
        </p:spPr>
        <p:txBody>
          <a:bodyPr>
            <a:noAutofit/>
          </a:bodyPr>
          <a:lstStyle/>
          <a:p>
            <a:pPr marL="0" indent="0">
              <a:buNone/>
            </a:pPr>
            <a:r>
              <a:rPr lang="en-US" sz="1800" dirty="0"/>
              <a:t>When one sees statistics on people who identify as LBGT, the statistics are often gathered or extrapolated by university- based researchers and independent organizations  (like Gallup.)  </a:t>
            </a:r>
          </a:p>
          <a:p>
            <a:pPr marL="0" indent="0">
              <a:buNone/>
            </a:pPr>
            <a:r>
              <a:rPr lang="en-US" sz="1800" dirty="0"/>
              <a:t>Figures consistently vary, depending on the source. The sources are also not always measuring the same groups. </a:t>
            </a:r>
          </a:p>
          <a:p>
            <a:pPr marL="0" indent="0">
              <a:buNone/>
            </a:pPr>
            <a:endParaRPr lang="en-US" sz="1800" dirty="0">
              <a:latin typeface="Cambria" panose="020405030504060302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609600"/>
            <a:ext cx="389132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81000" y="6172200"/>
            <a:ext cx="8382000" cy="430887"/>
          </a:xfrm>
          <a:prstGeom prst="rect">
            <a:avLst/>
          </a:prstGeom>
          <a:noFill/>
        </p:spPr>
        <p:txBody>
          <a:bodyPr wrap="square" rtlCol="0">
            <a:spAutoFit/>
          </a:bodyPr>
          <a:lstStyle/>
          <a:p>
            <a:r>
              <a:rPr lang="en-US" sz="1100" dirty="0"/>
              <a:t>Source: The Williams Institute, LGBT Demographics: Comparisons among population-based surveys, October 2014, p. 4</a:t>
            </a:r>
            <a:br>
              <a:rPr lang="en-US" sz="1100" dirty="0"/>
            </a:br>
            <a:r>
              <a:rPr lang="en-US" sz="1100" dirty="0"/>
              <a:t>http://williamsinstitute.law.ucla.edu/wp-content/uploads/lgbt-demogs-sep-2014.pdf</a:t>
            </a:r>
          </a:p>
        </p:txBody>
      </p:sp>
    </p:spTree>
    <p:extLst>
      <p:ext uri="{BB962C8B-B14F-4D97-AF65-F5344CB8AC3E}">
        <p14:creationId xmlns:p14="http://schemas.microsoft.com/office/powerpoint/2010/main" val="3767224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5BE052-4AE4-4CDB-984D-17552A0AE935}"/>
              </a:ext>
            </a:extLst>
          </p:cNvPr>
          <p:cNvSpPr txBox="1"/>
          <p:nvPr/>
        </p:nvSpPr>
        <p:spPr>
          <a:xfrm>
            <a:off x="838200" y="3200400"/>
            <a:ext cx="7467600" cy="2308324"/>
          </a:xfrm>
          <a:prstGeom prst="rect">
            <a:avLst/>
          </a:prstGeom>
          <a:noFill/>
        </p:spPr>
        <p:txBody>
          <a:bodyPr wrap="square" rtlCol="0">
            <a:spAutoFit/>
          </a:bodyPr>
          <a:lstStyle/>
          <a:p>
            <a:r>
              <a:rPr lang="en-US" dirty="0"/>
              <a:t>On April 12, 2019, the US Defense Department put into affect a new policy where “troops and recruits can identify as transgender, but must use the uniforms, pronouns, and sleeping and bathroom facilities for their biological sex. They will not be allowed to serve if they have a diagnosis of gender dysphoria, a disorder in which a person’s gender identity does not match their physical gender at birth.” Service people who already disclosed as transgender and have transitioned or have begun the medical process of transitioning are exempt. </a:t>
            </a:r>
          </a:p>
        </p:txBody>
      </p:sp>
      <p:pic>
        <p:nvPicPr>
          <p:cNvPr id="2" name="Picture 1">
            <a:extLst>
              <a:ext uri="{FF2B5EF4-FFF2-40B4-BE49-F238E27FC236}">
                <a16:creationId xmlns:a16="http://schemas.microsoft.com/office/drawing/2014/main" id="{CCCAA3AB-C8E6-4C61-B401-B211404563E1}"/>
              </a:ext>
            </a:extLst>
          </p:cNvPr>
          <p:cNvPicPr>
            <a:picLocks noChangeAspect="1"/>
          </p:cNvPicPr>
          <p:nvPr/>
        </p:nvPicPr>
        <p:blipFill>
          <a:blip r:embed="rId2"/>
          <a:stretch>
            <a:fillRect/>
          </a:stretch>
        </p:blipFill>
        <p:spPr>
          <a:xfrm>
            <a:off x="609600" y="990600"/>
            <a:ext cx="5220152" cy="1844200"/>
          </a:xfrm>
          <a:prstGeom prst="rect">
            <a:avLst/>
          </a:prstGeom>
        </p:spPr>
      </p:pic>
      <p:pic>
        <p:nvPicPr>
          <p:cNvPr id="8" name="Picture 7">
            <a:extLst>
              <a:ext uri="{FF2B5EF4-FFF2-40B4-BE49-F238E27FC236}">
                <a16:creationId xmlns:a16="http://schemas.microsoft.com/office/drawing/2014/main" id="{FF081D93-79CA-49DA-883A-709E4322B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582419"/>
            <a:ext cx="2011680" cy="365760"/>
          </a:xfrm>
          <a:prstGeom prst="rect">
            <a:avLst/>
          </a:prstGeom>
        </p:spPr>
      </p:pic>
      <p:sp>
        <p:nvSpPr>
          <p:cNvPr id="9" name="TextBox 8">
            <a:extLst>
              <a:ext uri="{FF2B5EF4-FFF2-40B4-BE49-F238E27FC236}">
                <a16:creationId xmlns:a16="http://schemas.microsoft.com/office/drawing/2014/main" id="{F56773D3-6158-4ABC-B0EF-891B56B620EE}"/>
              </a:ext>
            </a:extLst>
          </p:cNvPr>
          <p:cNvSpPr txBox="1"/>
          <p:nvPr/>
        </p:nvSpPr>
        <p:spPr>
          <a:xfrm>
            <a:off x="443845" y="6013971"/>
            <a:ext cx="8077200" cy="523220"/>
          </a:xfrm>
          <a:prstGeom prst="rect">
            <a:avLst/>
          </a:prstGeom>
          <a:noFill/>
        </p:spPr>
        <p:txBody>
          <a:bodyPr wrap="square" rtlCol="0">
            <a:spAutoFit/>
          </a:bodyPr>
          <a:lstStyle/>
          <a:p>
            <a:r>
              <a:rPr lang="en-US" sz="1400" b="1" dirty="0"/>
              <a:t>Source: </a:t>
            </a:r>
            <a:r>
              <a:rPr lang="en-US" sz="1400" dirty="0"/>
              <a:t>New Rule for Transgender Troops: Stick to Your Birth Sex, or Leave, New York Times, March 13, 2019. https://www.nytimes.com/2019/03/13/us/transgender-troops-ban.html</a:t>
            </a:r>
          </a:p>
        </p:txBody>
      </p:sp>
    </p:spTree>
    <p:extLst>
      <p:ext uri="{BB962C8B-B14F-4D97-AF65-F5344CB8AC3E}">
        <p14:creationId xmlns:p14="http://schemas.microsoft.com/office/powerpoint/2010/main" val="2020614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b="1" dirty="0">
                <a:solidFill>
                  <a:srgbClr val="C00000"/>
                </a:solidFill>
                <a:latin typeface="Segoe UI" panose="020B0502040204020203" pitchFamily="34" charset="0"/>
                <a:ea typeface="Segoe UI" panose="020B0502040204020203" pitchFamily="34" charset="0"/>
                <a:cs typeface="Segoe UI" panose="020B0502040204020203" pitchFamily="34" charset="0"/>
              </a:rPr>
              <a:t>Why Marriage Equality</a:t>
            </a:r>
            <a:br>
              <a:rPr lang="en-US" sz="3200" b="1" dirty="0">
                <a:solidFill>
                  <a:srgbClr val="C00000"/>
                </a:solidFill>
                <a:latin typeface="Segoe UI" panose="020B0502040204020203" pitchFamily="34" charset="0"/>
                <a:ea typeface="Segoe UI" panose="020B0502040204020203" pitchFamily="34" charset="0"/>
                <a:cs typeface="Segoe UI" panose="020B0502040204020203" pitchFamily="34" charset="0"/>
              </a:rPr>
            </a:br>
            <a:r>
              <a:rPr lang="en-US" sz="3200" b="1" dirty="0">
                <a:solidFill>
                  <a:srgbClr val="C00000"/>
                </a:solidFill>
                <a:latin typeface="Segoe UI" panose="020B0502040204020203" pitchFamily="34" charset="0"/>
                <a:ea typeface="Segoe UI" panose="020B0502040204020203" pitchFamily="34" charset="0"/>
                <a:cs typeface="Segoe UI" panose="020B0502040204020203" pitchFamily="34" charset="0"/>
              </a:rPr>
              <a:t>is an </a:t>
            </a:r>
            <a:r>
              <a:rPr lang="en-US" sz="3200" b="1" dirty="0">
                <a:solidFill>
                  <a:schemeClr val="tx2"/>
                </a:solidFill>
                <a:latin typeface="Segoe UI" panose="020B0502040204020203" pitchFamily="34" charset="0"/>
                <a:ea typeface="Segoe UI" panose="020B0502040204020203" pitchFamily="34" charset="0"/>
                <a:cs typeface="Segoe UI" panose="020B0502040204020203" pitchFamily="34" charset="0"/>
              </a:rPr>
              <a:t>Employment Issue</a:t>
            </a:r>
            <a:br>
              <a:rPr lang="en-US" sz="3200" b="1" dirty="0">
                <a:solidFill>
                  <a:schemeClr val="tx2"/>
                </a:solidFill>
                <a:latin typeface="Segoe UI" panose="020B0502040204020203" pitchFamily="34" charset="0"/>
                <a:ea typeface="Segoe UI" panose="020B0502040204020203" pitchFamily="34" charset="0"/>
                <a:cs typeface="Segoe UI" panose="020B0502040204020203" pitchFamily="34" charset="0"/>
              </a:rPr>
            </a:br>
            <a:r>
              <a:rPr lang="en-US" sz="2000" i="1" dirty="0">
                <a:solidFill>
                  <a:srgbClr val="C00000"/>
                </a:solidFill>
                <a:latin typeface="Segoe UI" panose="020B0502040204020203" pitchFamily="34" charset="0"/>
                <a:ea typeface="Segoe UI" panose="020B0502040204020203" pitchFamily="34" charset="0"/>
                <a:cs typeface="Segoe UI" panose="020B0502040204020203" pitchFamily="34" charset="0"/>
              </a:rPr>
              <a:t>(and not only a religious and political issue)</a:t>
            </a:r>
          </a:p>
        </p:txBody>
      </p:sp>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202" y="4191000"/>
            <a:ext cx="2809844" cy="1955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657" y="2165023"/>
            <a:ext cx="2011743" cy="1948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8362" y="2344927"/>
            <a:ext cx="2397215" cy="1751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286000"/>
            <a:ext cx="3073400" cy="3887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7"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34200" y="4167909"/>
            <a:ext cx="1738429" cy="2107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91655" y="6301242"/>
            <a:ext cx="8763000" cy="461665"/>
          </a:xfrm>
          <a:prstGeom prst="rect">
            <a:avLst/>
          </a:prstGeom>
          <a:noFill/>
        </p:spPr>
        <p:txBody>
          <a:bodyPr wrap="square" rtlCol="0">
            <a:spAutoFit/>
          </a:bodyPr>
          <a:lstStyle/>
          <a:p>
            <a:r>
              <a:rPr lang="en-US" sz="1200" b="1" dirty="0">
                <a:latin typeface="Cambria" panose="02040503050406030204" pitchFamily="18" charset="0"/>
              </a:rPr>
              <a:t>Source: </a:t>
            </a:r>
            <a:r>
              <a:rPr lang="en-US" sz="1200" dirty="0">
                <a:latin typeface="Cambria" panose="02040503050406030204" pitchFamily="18" charset="0"/>
              </a:rPr>
              <a:t>The Funniest Protest Signs Ever. About.com</a:t>
            </a:r>
            <a:br>
              <a:rPr lang="en-US" sz="1200" dirty="0">
                <a:latin typeface="Cambria" panose="02040503050406030204" pitchFamily="18" charset="0"/>
              </a:rPr>
            </a:br>
            <a:r>
              <a:rPr lang="en-US" sz="1200" dirty="0">
                <a:latin typeface="Cambria" panose="02040503050406030204" pitchFamily="18" charset="0"/>
              </a:rPr>
              <a:t>http://politicalhumor.about.com/library/bl-funniest-protest-signs.htm?x=51&amp;y=289&amp;PS=297%3A34</a:t>
            </a:r>
          </a:p>
        </p:txBody>
      </p:sp>
      <p:pic>
        <p:nvPicPr>
          <p:cNvPr id="18" name="Picture 4" descr="footerbg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flipV="1">
            <a:off x="1944255" y="1575763"/>
            <a:ext cx="7010400" cy="560727"/>
          </a:xfrm>
          <a:prstGeom prst="rect">
            <a:avLst/>
          </a:prstGeom>
          <a:noFill/>
        </p:spPr>
      </p:pic>
    </p:spTree>
    <p:extLst>
      <p:ext uri="{BB962C8B-B14F-4D97-AF65-F5344CB8AC3E}">
        <p14:creationId xmlns:p14="http://schemas.microsoft.com/office/powerpoint/2010/main" val="2273391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6078378"/>
            <a:ext cx="8077200" cy="523220"/>
          </a:xfrm>
          <a:prstGeom prst="rect">
            <a:avLst/>
          </a:prstGeom>
          <a:noFill/>
        </p:spPr>
        <p:txBody>
          <a:bodyPr wrap="square" rtlCol="0">
            <a:spAutoFit/>
          </a:bodyPr>
          <a:lstStyle/>
          <a:p>
            <a:r>
              <a:rPr lang="en-US" sz="1400" b="1" dirty="0"/>
              <a:t>Source: </a:t>
            </a:r>
            <a:r>
              <a:rPr lang="en-US" sz="1400" dirty="0"/>
              <a:t>Attitudes on Same-Sex Marriage, Pew Research Center, May 14, 2019. https://www.pewforum.org/fact-sheet/changing-attitudes-on-gay-marriage/ </a:t>
            </a:r>
          </a:p>
        </p:txBody>
      </p:sp>
      <p:sp>
        <p:nvSpPr>
          <p:cNvPr id="2" name="Content Placeholder 1">
            <a:extLst>
              <a:ext uri="{FF2B5EF4-FFF2-40B4-BE49-F238E27FC236}">
                <a16:creationId xmlns:a16="http://schemas.microsoft.com/office/drawing/2014/main" id="{AC7AF992-E60F-49CA-89A6-17B9246AEA28}"/>
              </a:ext>
            </a:extLst>
          </p:cNvPr>
          <p:cNvSpPr>
            <a:spLocks noGrp="1"/>
          </p:cNvSpPr>
          <p:nvPr>
            <p:ph idx="1"/>
          </p:nvPr>
        </p:nvSpPr>
        <p:spPr>
          <a:xfrm>
            <a:off x="1143000" y="2819400"/>
            <a:ext cx="7157301" cy="1729582"/>
          </a:xfrm>
        </p:spPr>
        <p:txBody>
          <a:bodyPr>
            <a:normAutofit/>
          </a:bodyPr>
          <a:lstStyle/>
          <a:p>
            <a:pPr marL="0" indent="0">
              <a:buNone/>
            </a:pPr>
            <a:r>
              <a:rPr lang="en-US" sz="2000" dirty="0"/>
              <a:t>Latest survey indicates that 61% of the US population supports same-sex marriage.</a:t>
            </a:r>
          </a:p>
          <a:p>
            <a:pPr marL="0" indent="0">
              <a:buNone/>
            </a:pPr>
            <a:r>
              <a:rPr lang="en-US" sz="2000" dirty="0"/>
              <a:t>For Millennials, the support increases to 74%</a:t>
            </a:r>
          </a:p>
        </p:txBody>
      </p:sp>
    </p:spTree>
    <p:extLst>
      <p:ext uri="{BB962C8B-B14F-4D97-AF65-F5344CB8AC3E}">
        <p14:creationId xmlns:p14="http://schemas.microsoft.com/office/powerpoint/2010/main" val="3444342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066800"/>
            <a:ext cx="8229600" cy="1143000"/>
          </a:xfrm>
        </p:spPr>
        <p:txBody>
          <a:bodyPr>
            <a:normAutofit/>
          </a:bodyPr>
          <a:lstStyle/>
          <a:p>
            <a:pPr algn="l"/>
            <a:r>
              <a:rPr lang="en-US" sz="2000" b="1" i="1" dirty="0">
                <a:solidFill>
                  <a:srgbClr val="C00000"/>
                </a:solidFill>
                <a:latin typeface="+mn-lt"/>
              </a:rPr>
              <a:t>Why should we be interested in marriage equality in this course? </a:t>
            </a:r>
            <a:endParaRPr lang="en-US" sz="2000" b="1" dirty="0">
              <a:solidFill>
                <a:srgbClr val="C00000"/>
              </a:solidFill>
              <a:latin typeface="+mn-lt"/>
            </a:endParaRPr>
          </a:p>
        </p:txBody>
      </p:sp>
      <p:sp>
        <p:nvSpPr>
          <p:cNvPr id="3" name="Content Placeholder 2"/>
          <p:cNvSpPr>
            <a:spLocks noGrp="1"/>
          </p:cNvSpPr>
          <p:nvPr>
            <p:ph idx="1"/>
          </p:nvPr>
        </p:nvSpPr>
        <p:spPr>
          <a:xfrm>
            <a:off x="457200" y="2286000"/>
            <a:ext cx="8229600" cy="3505200"/>
          </a:xfrm>
        </p:spPr>
        <p:txBody>
          <a:bodyPr>
            <a:normAutofit lnSpcReduction="10000"/>
          </a:bodyPr>
          <a:lstStyle/>
          <a:p>
            <a:pPr marL="0" lvl="0" indent="0">
              <a:buNone/>
            </a:pPr>
            <a:r>
              <a:rPr lang="en-US" sz="2000" dirty="0"/>
              <a:t>Below is what marriage </a:t>
            </a:r>
            <a:r>
              <a:rPr lang="en-US" sz="2000" i="1" dirty="0"/>
              <a:t>can</a:t>
            </a:r>
            <a:r>
              <a:rPr lang="en-US" sz="2000" dirty="0"/>
              <a:t> offer the spouse of an employee.  Lesbian and gay employees want to be offering the same to their loved one:</a:t>
            </a:r>
            <a:br>
              <a:rPr lang="en-US" sz="2000" dirty="0"/>
            </a:br>
            <a:endParaRPr lang="en-US" sz="2000" dirty="0"/>
          </a:p>
          <a:p>
            <a:pPr lvl="1">
              <a:buFont typeface="Wingdings" panose="05000000000000000000" pitchFamily="2" charset="2"/>
              <a:buChar char="ü"/>
            </a:pPr>
            <a:r>
              <a:rPr lang="en-US" sz="2000" b="1" dirty="0"/>
              <a:t>Access to healthcare</a:t>
            </a:r>
            <a:r>
              <a:rPr lang="en-US" sz="2000" dirty="0"/>
              <a:t> (ability to put one’s wife or husband on their health care plan)</a:t>
            </a:r>
            <a:br>
              <a:rPr lang="en-US" sz="2000" dirty="0"/>
            </a:br>
            <a:endParaRPr lang="en-US" sz="2000" dirty="0"/>
          </a:p>
          <a:p>
            <a:pPr lvl="1">
              <a:buFont typeface="Wingdings" panose="05000000000000000000" pitchFamily="2" charset="2"/>
              <a:buChar char="ü"/>
            </a:pPr>
            <a:r>
              <a:rPr lang="en-US" sz="2000" b="1" dirty="0"/>
              <a:t>Pension benefits</a:t>
            </a:r>
            <a:r>
              <a:rPr lang="en-US" sz="2000" dirty="0"/>
              <a:t> (ability for spouse to  receive pension benefits  upon death of the loved one)</a:t>
            </a:r>
            <a:br>
              <a:rPr lang="en-US" sz="2000" dirty="0"/>
            </a:br>
            <a:endParaRPr lang="en-US" sz="2000" dirty="0"/>
          </a:p>
          <a:p>
            <a:pPr lvl="1">
              <a:buFont typeface="Wingdings" panose="05000000000000000000" pitchFamily="2" charset="2"/>
              <a:buChar char="ü"/>
            </a:pPr>
            <a:r>
              <a:rPr lang="en-US" sz="2000" b="1" dirty="0"/>
              <a:t>Ability to use family medical leave to take care of spouse</a:t>
            </a:r>
            <a:r>
              <a:rPr lang="en-US" sz="2000" dirty="0"/>
              <a:t>.</a:t>
            </a:r>
            <a:br>
              <a:rPr lang="en-US" dirty="0"/>
            </a:br>
            <a:endParaRPr lang="en-US" dirty="0"/>
          </a:p>
          <a:p>
            <a:pPr marL="0" indent="0">
              <a:buNone/>
            </a:pPr>
            <a:endParaRPr lang="en-US" dirty="0"/>
          </a:p>
        </p:txBody>
      </p:sp>
    </p:spTree>
    <p:extLst>
      <p:ext uri="{BB962C8B-B14F-4D97-AF65-F5344CB8AC3E}">
        <p14:creationId xmlns:p14="http://schemas.microsoft.com/office/powerpoint/2010/main" val="2748888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6862" y="1014046"/>
            <a:ext cx="2895600" cy="2862322"/>
          </a:xfrm>
          <a:prstGeom prst="rect">
            <a:avLst/>
          </a:prstGeom>
          <a:noFill/>
        </p:spPr>
        <p:txBody>
          <a:bodyPr wrap="square" rtlCol="0">
            <a:spAutoFit/>
          </a:bodyPr>
          <a:lstStyle/>
          <a:p>
            <a:r>
              <a:rPr lang="en-US" dirty="0"/>
              <a:t>In June of 2015, the US Supreme Court ruled that same-sex marriage is legal throughout the country.  That meant that in the 14 states that banned same-sex marriage at the time of the ruling, the state would no longer be able to enforce the ban. </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11289" y="709375"/>
            <a:ext cx="5052065" cy="3119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862754" y="3886200"/>
            <a:ext cx="4800600" cy="923330"/>
          </a:xfrm>
          <a:prstGeom prst="rect">
            <a:avLst/>
          </a:prstGeom>
          <a:noFill/>
        </p:spPr>
        <p:txBody>
          <a:bodyPr wrap="square" rtlCol="0">
            <a:spAutoFit/>
          </a:bodyPr>
          <a:lstStyle/>
          <a:p>
            <a:r>
              <a:rPr lang="en-US" dirty="0"/>
              <a:t>June 26, 2015: The White House is lit in rainbow colors to commemorate SCOUS ruling to legalize same-sex marriage nationwide. </a:t>
            </a:r>
          </a:p>
        </p:txBody>
      </p:sp>
      <p:sp>
        <p:nvSpPr>
          <p:cNvPr id="4" name="Rectangle 3"/>
          <p:cNvSpPr/>
          <p:nvPr/>
        </p:nvSpPr>
        <p:spPr>
          <a:xfrm>
            <a:off x="967155" y="5277057"/>
            <a:ext cx="7696199" cy="923330"/>
          </a:xfrm>
          <a:prstGeom prst="rect">
            <a:avLst/>
          </a:prstGeom>
        </p:spPr>
        <p:txBody>
          <a:bodyPr wrap="square">
            <a:spAutoFit/>
          </a:bodyPr>
          <a:lstStyle/>
          <a:p>
            <a:r>
              <a:rPr lang="en-US" dirty="0"/>
              <a:t>With marriage legal in the US, lesbian and gay employees should have access to the same workplace benefits that other heterosexual married couples do </a:t>
            </a:r>
          </a:p>
          <a:p>
            <a:r>
              <a:rPr lang="en-US" dirty="0"/>
              <a:t>(For example, access to benefits and pensions.)</a:t>
            </a:r>
          </a:p>
        </p:txBody>
      </p:sp>
    </p:spTree>
    <p:extLst>
      <p:ext uri="{BB962C8B-B14F-4D97-AF65-F5344CB8AC3E}">
        <p14:creationId xmlns:p14="http://schemas.microsoft.com/office/powerpoint/2010/main" val="784848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eaLnBrk="1" fontAlgn="auto" hangingPunct="1">
              <a:spcAft>
                <a:spcPts val="0"/>
              </a:spcAft>
              <a:defRPr/>
            </a:pPr>
            <a:r>
              <a:rPr lang="en-US" sz="2800" b="1" dirty="0">
                <a:solidFill>
                  <a:srgbClr val="C00000"/>
                </a:solidFill>
                <a:latin typeface="Segoe UI Symbol" panose="020B0502040204020203" pitchFamily="34" charset="0"/>
                <a:ea typeface="Segoe UI Symbol" panose="020B0502040204020203" pitchFamily="34" charset="0"/>
              </a:rPr>
              <a:t>Laws Protecting LBGT from Employment Discrimination</a:t>
            </a:r>
            <a:endParaRPr lang="en-US" sz="2800" dirty="0">
              <a:solidFill>
                <a:srgbClr val="C00000"/>
              </a:solidFill>
              <a:latin typeface="Segoe UI Symbol" panose="020B0502040204020203" pitchFamily="34" charset="0"/>
              <a:ea typeface="Segoe UI Symbol" panose="020B0502040204020203" pitchFamily="34" charset="0"/>
            </a:endParaRPr>
          </a:p>
        </p:txBody>
      </p:sp>
      <p:sp>
        <p:nvSpPr>
          <p:cNvPr id="50179" name="Content Placeholder 2"/>
          <p:cNvSpPr>
            <a:spLocks noGrp="1"/>
          </p:cNvSpPr>
          <p:nvPr>
            <p:ph idx="1"/>
          </p:nvPr>
        </p:nvSpPr>
        <p:spPr>
          <a:xfrm>
            <a:off x="304799" y="2514601"/>
            <a:ext cx="8686799" cy="2878474"/>
          </a:xfrm>
        </p:spPr>
        <p:txBody>
          <a:bodyPr>
            <a:normAutofit lnSpcReduction="10000"/>
          </a:bodyPr>
          <a:lstStyle/>
          <a:p>
            <a:pPr marL="457200" lvl="1" indent="0">
              <a:buClr>
                <a:srgbClr val="901929"/>
              </a:buClr>
              <a:buNone/>
            </a:pPr>
            <a:r>
              <a:rPr lang="en-US" altLang="en-US" sz="2000" b="1" dirty="0">
                <a:solidFill>
                  <a:schemeClr val="tx2"/>
                </a:solidFill>
              </a:rPr>
              <a:t>Understanding the Patchwork of Protection </a:t>
            </a:r>
          </a:p>
          <a:p>
            <a:pPr marL="457200" lvl="1" indent="0">
              <a:buClr>
                <a:srgbClr val="901929"/>
              </a:buClr>
              <a:buNone/>
            </a:pPr>
            <a:r>
              <a:rPr lang="en-US" altLang="en-US" sz="2000" b="1" dirty="0">
                <a:solidFill>
                  <a:schemeClr val="tx2"/>
                </a:solidFill>
              </a:rPr>
              <a:t>for (Some) LBGT Employees</a:t>
            </a:r>
          </a:p>
          <a:p>
            <a:pPr lvl="1">
              <a:buClr>
                <a:srgbClr val="901929"/>
              </a:buClr>
            </a:pPr>
            <a:r>
              <a:rPr lang="en-US" altLang="en-US" sz="2000" b="1" dirty="0"/>
              <a:t>Federal </a:t>
            </a:r>
            <a:r>
              <a:rPr lang="en-US" altLang="en-US" sz="2000" dirty="0"/>
              <a:t>Level</a:t>
            </a:r>
            <a:br>
              <a:rPr lang="en-US" altLang="en-US" sz="2000" dirty="0"/>
            </a:br>
            <a:r>
              <a:rPr lang="en-US" altLang="en-US" sz="2000" dirty="0"/>
              <a:t>         ENDA - Senate Bill </a:t>
            </a:r>
          </a:p>
          <a:p>
            <a:pPr marL="457200" lvl="1" indent="0">
              <a:buClr>
                <a:srgbClr val="901929"/>
              </a:buClr>
              <a:buNone/>
            </a:pPr>
            <a:r>
              <a:rPr lang="en-US" altLang="en-US" sz="2000" dirty="0"/>
              <a:t>             The Equality Act – House Bill</a:t>
            </a:r>
            <a:br>
              <a:rPr lang="en-US" altLang="en-US" sz="2000" dirty="0"/>
            </a:br>
            <a:r>
              <a:rPr lang="en-US" altLang="en-US" sz="2000" dirty="0"/>
              <a:t>-   </a:t>
            </a:r>
            <a:r>
              <a:rPr lang="en-US" altLang="en-US" sz="2000" b="1" dirty="0"/>
              <a:t>EEOC</a:t>
            </a:r>
            <a:r>
              <a:rPr lang="en-US" altLang="en-US" sz="2000" dirty="0"/>
              <a:t> (Use of Title VII for Sexual Orientation and Transgender Employment Discrimination Protection)</a:t>
            </a:r>
            <a:br>
              <a:rPr lang="en-US" altLang="en-US" sz="2000" dirty="0"/>
            </a:br>
            <a:r>
              <a:rPr lang="en-US" altLang="en-US" sz="2000" dirty="0"/>
              <a:t>-   </a:t>
            </a:r>
            <a:r>
              <a:rPr lang="en-US" altLang="en-US" sz="2000" b="1" dirty="0"/>
              <a:t>Executive Order </a:t>
            </a:r>
          </a:p>
          <a:p>
            <a:pPr lvl="1">
              <a:buClr>
                <a:srgbClr val="901929"/>
              </a:buClr>
            </a:pPr>
            <a:r>
              <a:rPr lang="en-US" altLang="en-US" sz="2000" b="1" dirty="0"/>
              <a:t>State</a:t>
            </a:r>
          </a:p>
          <a:p>
            <a:pPr marL="457200" lvl="1" indent="0">
              <a:buClr>
                <a:srgbClr val="901929"/>
              </a:buClr>
              <a:buNone/>
            </a:pPr>
            <a:endParaRPr lang="en-US" altLang="en-US" sz="2000" b="1" dirty="0">
              <a:solidFill>
                <a:schemeClr val="tx2"/>
              </a:solidFill>
              <a:latin typeface="Cambria" panose="02040503050406030204" pitchFamily="18" charset="0"/>
            </a:endParaRPr>
          </a:p>
        </p:txBody>
      </p:sp>
      <p:pic>
        <p:nvPicPr>
          <p:cNvPr id="6" name="Picture 4" descr="footerb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flipV="1">
            <a:off x="1981199" y="1464926"/>
            <a:ext cx="7010400" cy="560727"/>
          </a:xfrm>
          <a:prstGeom prst="rect">
            <a:avLst/>
          </a:prstGeom>
          <a:noFill/>
        </p:spPr>
      </p:pic>
    </p:spTree>
    <p:extLst>
      <p:ext uri="{BB962C8B-B14F-4D97-AF65-F5344CB8AC3E}">
        <p14:creationId xmlns:p14="http://schemas.microsoft.com/office/powerpoint/2010/main" val="1514277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C00000"/>
                </a:solidFill>
                <a:latin typeface="Segoe UI" panose="020B0502040204020203" pitchFamily="34" charset="0"/>
                <a:ea typeface="Segoe UI" panose="020B0502040204020203" pitchFamily="34" charset="0"/>
                <a:cs typeface="Segoe UI" panose="020B0502040204020203" pitchFamily="34" charset="0"/>
              </a:rPr>
              <a:t>On the Federal Level</a:t>
            </a:r>
          </a:p>
        </p:txBody>
      </p:sp>
      <p:sp>
        <p:nvSpPr>
          <p:cNvPr id="3" name="Content Placeholder 2"/>
          <p:cNvSpPr>
            <a:spLocks noGrp="1"/>
          </p:cNvSpPr>
          <p:nvPr>
            <p:ph idx="1"/>
          </p:nvPr>
        </p:nvSpPr>
        <p:spPr>
          <a:xfrm>
            <a:off x="457200" y="1851819"/>
            <a:ext cx="8229600" cy="2133599"/>
          </a:xfrm>
        </p:spPr>
        <p:txBody>
          <a:bodyPr>
            <a:noAutofit/>
          </a:bodyPr>
          <a:lstStyle/>
          <a:p>
            <a:pPr marL="0" indent="0">
              <a:lnSpc>
                <a:spcPct val="170000"/>
              </a:lnSpc>
              <a:buNone/>
            </a:pPr>
            <a:r>
              <a:rPr lang="en-US" sz="2000" dirty="0"/>
              <a:t>On the federal level, </a:t>
            </a:r>
            <a:r>
              <a:rPr lang="en-US" sz="2000" b="1" dirty="0"/>
              <a:t>no law exists that specifically offers protection against employment discrimination and harassment for LBGT employees</a:t>
            </a:r>
            <a:r>
              <a:rPr lang="en-US" sz="2000" dirty="0"/>
              <a:t>.  Sexual orientation and gender identity is not </a:t>
            </a:r>
            <a:r>
              <a:rPr lang="en-US" sz="2000" u="sng" dirty="0"/>
              <a:t>specifically</a:t>
            </a:r>
            <a:r>
              <a:rPr lang="en-US" sz="2000" dirty="0"/>
              <a:t> protected under Title VII of the Civil Rights Act of 1964.</a:t>
            </a:r>
            <a:br>
              <a:rPr lang="en-US" sz="1800" dirty="0"/>
            </a:br>
            <a:endParaRPr lang="en-US" sz="1800" dirty="0"/>
          </a:p>
        </p:txBody>
      </p:sp>
    </p:spTree>
    <p:extLst>
      <p:ext uri="{BB962C8B-B14F-4D97-AF65-F5344CB8AC3E}">
        <p14:creationId xmlns:p14="http://schemas.microsoft.com/office/powerpoint/2010/main" val="954798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762001"/>
            <a:ext cx="7162800" cy="1981200"/>
          </a:xfrm>
        </p:spPr>
        <p:txBody>
          <a:bodyPr>
            <a:normAutofit/>
          </a:bodyPr>
          <a:lstStyle/>
          <a:p>
            <a:pPr marL="0" indent="0">
              <a:buNone/>
            </a:pPr>
            <a:r>
              <a:rPr lang="en-US" sz="2000" dirty="0"/>
              <a:t>In November 2013 the </a:t>
            </a:r>
            <a:r>
              <a:rPr lang="en-US" sz="2000" b="1" dirty="0"/>
              <a:t>US </a:t>
            </a:r>
            <a:r>
              <a:rPr lang="en-US" sz="2000" b="1" dirty="0">
                <a:solidFill>
                  <a:srgbClr val="C00000"/>
                </a:solidFill>
              </a:rPr>
              <a:t>Senate</a:t>
            </a:r>
            <a:r>
              <a:rPr lang="en-US" sz="2000" b="1" dirty="0"/>
              <a:t> passed the Employment Non-Discrimination Act</a:t>
            </a:r>
            <a:r>
              <a:rPr lang="en-US" sz="2000" dirty="0"/>
              <a:t> (ENDA.) </a:t>
            </a:r>
          </a:p>
          <a:p>
            <a:pPr marL="0" indent="0">
              <a:buNone/>
            </a:pPr>
            <a:endParaRPr lang="en-US" sz="2000" dirty="0"/>
          </a:p>
          <a:p>
            <a:pPr marL="0" indent="0">
              <a:buNone/>
            </a:pPr>
            <a:r>
              <a:rPr lang="en-US" sz="2000" dirty="0"/>
              <a:t>The ENDA was first filed by Senator Edward Kennedy in </a:t>
            </a:r>
            <a:r>
              <a:rPr lang="en-US" sz="2000" b="1" dirty="0">
                <a:solidFill>
                  <a:schemeClr val="tx2"/>
                </a:solidFill>
              </a:rPr>
              <a:t>1994</a:t>
            </a:r>
            <a:r>
              <a:rPr lang="en-US" sz="2000" dirty="0"/>
              <a:t>.</a:t>
            </a:r>
          </a:p>
          <a:p>
            <a:pPr marL="0" indent="0">
              <a:buNone/>
            </a:pPr>
            <a:r>
              <a:rPr lang="en-US" sz="2000" dirty="0"/>
              <a:t>It took 19 years for the bill to be passed in the Senate.</a:t>
            </a:r>
          </a:p>
          <a:p>
            <a:pPr marL="0" indent="0">
              <a:buNone/>
            </a:pPr>
            <a:endParaRPr lang="en-US" sz="1800" dirty="0">
              <a:latin typeface="Cambria" panose="02040503050406030204" pitchFamily="18" charset="0"/>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667000"/>
            <a:ext cx="5796484"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9657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47800"/>
            <a:ext cx="7162800" cy="3352800"/>
          </a:xfrm>
        </p:spPr>
        <p:txBody>
          <a:bodyPr>
            <a:normAutofit fontScale="92500"/>
          </a:bodyPr>
          <a:lstStyle/>
          <a:p>
            <a:pPr marL="0" indent="0">
              <a:buNone/>
            </a:pPr>
            <a:endParaRPr lang="en-US" sz="2000" dirty="0"/>
          </a:p>
          <a:p>
            <a:pPr marL="0" indent="0">
              <a:buNone/>
            </a:pPr>
            <a:r>
              <a:rPr lang="en-US" sz="2000" dirty="0"/>
              <a:t>At the time, the bill had to be voted on by the House of Representatives. </a:t>
            </a:r>
          </a:p>
          <a:p>
            <a:pPr marL="0" indent="0">
              <a:buNone/>
            </a:pPr>
            <a:endParaRPr lang="en-US" sz="2000" b="1" dirty="0"/>
          </a:p>
          <a:p>
            <a:pPr marL="0" indent="0">
              <a:buNone/>
            </a:pPr>
            <a:r>
              <a:rPr lang="en-US" sz="2000" dirty="0"/>
              <a:t>If the ENDA would have pass in the House, President Obama indicated that he would have signed the bill into law.  </a:t>
            </a:r>
            <a:br>
              <a:rPr lang="en-US" sz="2000" dirty="0"/>
            </a:br>
            <a:br>
              <a:rPr lang="en-US" sz="2000" dirty="0"/>
            </a:br>
            <a:r>
              <a:rPr lang="en-US" sz="2000" dirty="0"/>
              <a:t>Members of the republican dominated </a:t>
            </a:r>
            <a:r>
              <a:rPr lang="en-US" sz="2000" b="1" dirty="0">
                <a:solidFill>
                  <a:srgbClr val="C00000"/>
                </a:solidFill>
              </a:rPr>
              <a:t>House</a:t>
            </a:r>
            <a:r>
              <a:rPr lang="en-US" sz="2000" dirty="0"/>
              <a:t> opposed ENDA. </a:t>
            </a:r>
          </a:p>
          <a:p>
            <a:pPr marL="0" indent="0">
              <a:buNone/>
            </a:pPr>
            <a:r>
              <a:rPr lang="en-US" sz="2000" dirty="0"/>
              <a:t>After over 4 years – the bill never got out of committee in the House.</a:t>
            </a:r>
          </a:p>
          <a:p>
            <a:pPr marL="0" indent="0">
              <a:buNone/>
            </a:pPr>
            <a:r>
              <a:rPr lang="en-US" sz="2000" i="1" dirty="0"/>
              <a:t>The bill was dead. </a:t>
            </a:r>
          </a:p>
          <a:p>
            <a:pPr marL="0" indent="0">
              <a:buNone/>
            </a:pPr>
            <a:endParaRPr lang="en-US" sz="1900" dirty="0">
              <a:latin typeface="Cambria" panose="02040503050406030204" pitchFamily="18" charset="0"/>
            </a:endParaRPr>
          </a:p>
        </p:txBody>
      </p:sp>
    </p:spTree>
    <p:extLst>
      <p:ext uri="{BB962C8B-B14F-4D97-AF65-F5344CB8AC3E}">
        <p14:creationId xmlns:p14="http://schemas.microsoft.com/office/powerpoint/2010/main" val="43682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27B8C9-0A9F-4BE6-9FCA-DA3D3FCDBDE1}"/>
              </a:ext>
            </a:extLst>
          </p:cNvPr>
          <p:cNvSpPr txBox="1"/>
          <p:nvPr/>
        </p:nvSpPr>
        <p:spPr>
          <a:xfrm>
            <a:off x="450300" y="1828800"/>
            <a:ext cx="2590800" cy="4524315"/>
          </a:xfrm>
          <a:prstGeom prst="rect">
            <a:avLst/>
          </a:prstGeom>
          <a:noFill/>
        </p:spPr>
        <p:txBody>
          <a:bodyPr wrap="square" rtlCol="0">
            <a:spAutoFit/>
          </a:bodyPr>
          <a:lstStyle/>
          <a:p>
            <a:r>
              <a:rPr lang="en-US" dirty="0"/>
              <a:t>Since the time of the passing of the ENDA in the Senate, the climate in the House of Representatives has changed. </a:t>
            </a:r>
          </a:p>
          <a:p>
            <a:endParaRPr lang="en-US" dirty="0"/>
          </a:p>
          <a:p>
            <a:r>
              <a:rPr lang="en-US" dirty="0"/>
              <a:t>The change occurred after elections brought more LBGTQ friendly legislators into the House.  </a:t>
            </a:r>
          </a:p>
          <a:p>
            <a:endParaRPr lang="en-US" dirty="0"/>
          </a:p>
          <a:p>
            <a:r>
              <a:rPr lang="en-US" dirty="0"/>
              <a:t>In May of 2019, the House passed H. R. – 5 – The Equality Act.</a:t>
            </a:r>
          </a:p>
        </p:txBody>
      </p:sp>
      <p:pic>
        <p:nvPicPr>
          <p:cNvPr id="4" name="Picture 3" descr="A group of people posing for a photo&#10;&#10;Description automatically generated">
            <a:extLst>
              <a:ext uri="{FF2B5EF4-FFF2-40B4-BE49-F238E27FC236}">
                <a16:creationId xmlns:a16="http://schemas.microsoft.com/office/drawing/2014/main" id="{A5EC23FF-E4B0-49F6-9585-38B26D35E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828800"/>
            <a:ext cx="5493300" cy="3493598"/>
          </a:xfrm>
          <a:prstGeom prst="rect">
            <a:avLst/>
          </a:prstGeom>
        </p:spPr>
      </p:pic>
      <p:sp>
        <p:nvSpPr>
          <p:cNvPr id="5" name="TextBox 4">
            <a:extLst>
              <a:ext uri="{FF2B5EF4-FFF2-40B4-BE49-F238E27FC236}">
                <a16:creationId xmlns:a16="http://schemas.microsoft.com/office/drawing/2014/main" id="{5A9AC275-CFCA-4F38-90F1-FB7F74D1776D}"/>
              </a:ext>
            </a:extLst>
          </p:cNvPr>
          <p:cNvSpPr txBox="1"/>
          <p:nvPr/>
        </p:nvSpPr>
        <p:spPr>
          <a:xfrm>
            <a:off x="330109" y="689789"/>
            <a:ext cx="6172200" cy="461665"/>
          </a:xfrm>
          <a:prstGeom prst="rect">
            <a:avLst/>
          </a:prstGeom>
          <a:noFill/>
        </p:spPr>
        <p:txBody>
          <a:bodyPr wrap="square" rtlCol="0">
            <a:spAutoFit/>
          </a:bodyPr>
          <a:lstStyle/>
          <a:p>
            <a:r>
              <a:rPr lang="en-US" sz="2400" b="1" dirty="0">
                <a:solidFill>
                  <a:srgbClr val="C00000"/>
                </a:solidFill>
              </a:rPr>
              <a:t>The Equality Act</a:t>
            </a:r>
          </a:p>
        </p:txBody>
      </p:sp>
    </p:spTree>
    <p:extLst>
      <p:ext uri="{BB962C8B-B14F-4D97-AF65-F5344CB8AC3E}">
        <p14:creationId xmlns:p14="http://schemas.microsoft.com/office/powerpoint/2010/main" val="663598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9D1E9D-0535-43A4-AA43-F9F3FF1C3CB9}"/>
              </a:ext>
            </a:extLst>
          </p:cNvPr>
          <p:cNvSpPr/>
          <p:nvPr/>
        </p:nvSpPr>
        <p:spPr>
          <a:xfrm>
            <a:off x="304800" y="5585763"/>
            <a:ext cx="8153400" cy="1446550"/>
          </a:xfrm>
          <a:prstGeom prst="rect">
            <a:avLst/>
          </a:prstGeom>
        </p:spPr>
        <p:txBody>
          <a:bodyPr wrap="square">
            <a:spAutoFit/>
          </a:bodyPr>
          <a:lstStyle/>
          <a:p>
            <a:r>
              <a:rPr lang="en-US" sz="1400" b="1" dirty="0">
                <a:solidFill>
                  <a:srgbClr val="000000"/>
                </a:solidFill>
                <a:latin typeface="adobe-caslon-pro"/>
              </a:rPr>
              <a:t>Source: </a:t>
            </a:r>
            <a:r>
              <a:rPr lang="en-US" sz="1400" dirty="0">
                <a:solidFill>
                  <a:srgbClr val="000000"/>
                </a:solidFill>
                <a:latin typeface="adobe-caslon-pro"/>
              </a:rPr>
              <a:t>In U.S., Estimate of LGBT Population Rises to 4.5%, Gallup, May 22, 2018.</a:t>
            </a:r>
          </a:p>
          <a:p>
            <a:r>
              <a:rPr lang="en-US" sz="1400" dirty="0">
                <a:solidFill>
                  <a:srgbClr val="000000"/>
                </a:solidFill>
                <a:latin typeface="adobe-caslon-pro"/>
                <a:hlinkClick r:id="rId2"/>
              </a:rPr>
              <a:t>https://news.gallup.com/poll/234863/estimate-lgbt-population-rises.aspx</a:t>
            </a:r>
            <a:endParaRPr lang="en-US" sz="1400" dirty="0">
              <a:solidFill>
                <a:srgbClr val="000000"/>
              </a:solidFill>
              <a:latin typeface="adobe-caslon-pro"/>
            </a:endParaRPr>
          </a:p>
          <a:p>
            <a:endParaRPr lang="en-US" sz="1400" dirty="0">
              <a:solidFill>
                <a:srgbClr val="000000"/>
              </a:solidFill>
              <a:latin typeface="adobe-caslon-pro"/>
            </a:endParaRPr>
          </a:p>
          <a:p>
            <a:r>
              <a:rPr lang="en-US" sz="1400" b="1" dirty="0">
                <a:solidFill>
                  <a:srgbClr val="000000"/>
                </a:solidFill>
                <a:latin typeface="adobe-caslon-pro"/>
              </a:rPr>
              <a:t>Source:</a:t>
            </a:r>
            <a:r>
              <a:rPr lang="en-US" sz="1400" dirty="0">
                <a:solidFill>
                  <a:srgbClr val="000000"/>
                </a:solidFill>
                <a:latin typeface="adobe-caslon-pro"/>
              </a:rPr>
              <a:t>  New GLAAD study reveals twenty percent of millennials identify as LGBTQ, GLADD, March 30, 2017.</a:t>
            </a:r>
          </a:p>
          <a:p>
            <a:r>
              <a:rPr lang="en-US" sz="1400" dirty="0">
                <a:solidFill>
                  <a:srgbClr val="000000"/>
                </a:solidFill>
                <a:latin typeface="adobe-caslon-pro"/>
                <a:hlinkClick r:id="rId3"/>
              </a:rPr>
              <a:t>https://www.glaad.org/blog/new-glaad-study-reveals-twenty-percent-millennials-identify-lgbtq</a:t>
            </a:r>
            <a:endParaRPr lang="en-US" sz="1400" dirty="0">
              <a:solidFill>
                <a:srgbClr val="000000"/>
              </a:solidFill>
              <a:latin typeface="adobe-caslon-pro"/>
            </a:endParaRPr>
          </a:p>
          <a:p>
            <a:endParaRPr lang="en-US" b="0" i="0" dirty="0">
              <a:solidFill>
                <a:srgbClr val="000000"/>
              </a:solidFill>
              <a:effectLst/>
              <a:latin typeface="adobe-caslon-pro"/>
            </a:endParaRPr>
          </a:p>
        </p:txBody>
      </p:sp>
      <p:sp>
        <p:nvSpPr>
          <p:cNvPr id="3" name="TextBox 2">
            <a:extLst>
              <a:ext uri="{FF2B5EF4-FFF2-40B4-BE49-F238E27FC236}">
                <a16:creationId xmlns:a16="http://schemas.microsoft.com/office/drawing/2014/main" id="{F79F88F3-B89A-4F11-B5C0-10ECEBDE8F7B}"/>
              </a:ext>
            </a:extLst>
          </p:cNvPr>
          <p:cNvSpPr txBox="1"/>
          <p:nvPr/>
        </p:nvSpPr>
        <p:spPr>
          <a:xfrm>
            <a:off x="627668" y="2189740"/>
            <a:ext cx="8077200" cy="2585323"/>
          </a:xfrm>
          <a:prstGeom prst="rect">
            <a:avLst/>
          </a:prstGeom>
          <a:noFill/>
        </p:spPr>
        <p:txBody>
          <a:bodyPr wrap="square" rtlCol="0">
            <a:spAutoFit/>
          </a:bodyPr>
          <a:lstStyle/>
          <a:p>
            <a:r>
              <a:rPr lang="en-US" dirty="0"/>
              <a:t>All who identify as LBGT</a:t>
            </a:r>
          </a:p>
          <a:p>
            <a:endParaRPr lang="en-US" dirty="0"/>
          </a:p>
          <a:p>
            <a:endParaRPr lang="en-US" dirty="0"/>
          </a:p>
          <a:p>
            <a:r>
              <a:rPr lang="en-US" dirty="0"/>
              <a:t>Gallup Poll (2018)		4.5% of US Population</a:t>
            </a:r>
            <a:br>
              <a:rPr lang="en-US" dirty="0"/>
            </a:br>
            <a:r>
              <a:rPr lang="en-US" dirty="0"/>
              <a:t>			Highest Age Group: 8.1% of Millennials Identified</a:t>
            </a:r>
          </a:p>
          <a:p>
            <a:endParaRPr lang="en-US" dirty="0"/>
          </a:p>
          <a:p>
            <a:r>
              <a:rPr lang="en-US" dirty="0"/>
              <a:t>Harris Poll (2017)		12% of US Population</a:t>
            </a:r>
          </a:p>
          <a:p>
            <a:r>
              <a:rPr lang="en-US" dirty="0"/>
              <a:t>			Highest Age Group: 20% of Millennials Identified</a:t>
            </a:r>
          </a:p>
          <a:p>
            <a:endParaRPr lang="en-US" dirty="0"/>
          </a:p>
        </p:txBody>
      </p:sp>
      <p:sp>
        <p:nvSpPr>
          <p:cNvPr id="4" name="TextBox 3">
            <a:extLst>
              <a:ext uri="{FF2B5EF4-FFF2-40B4-BE49-F238E27FC236}">
                <a16:creationId xmlns:a16="http://schemas.microsoft.com/office/drawing/2014/main" id="{75875CDC-D483-4B1F-8792-5957F220786F}"/>
              </a:ext>
            </a:extLst>
          </p:cNvPr>
          <p:cNvSpPr txBox="1"/>
          <p:nvPr/>
        </p:nvSpPr>
        <p:spPr>
          <a:xfrm>
            <a:off x="609600" y="609600"/>
            <a:ext cx="7086600" cy="769441"/>
          </a:xfrm>
          <a:prstGeom prst="rect">
            <a:avLst/>
          </a:prstGeom>
          <a:noFill/>
        </p:spPr>
        <p:txBody>
          <a:bodyPr wrap="square" rtlCol="0">
            <a:spAutoFit/>
          </a:bodyPr>
          <a:lstStyle/>
          <a:p>
            <a:r>
              <a:rPr lang="en-US" sz="2400" i="1" dirty="0">
                <a:solidFill>
                  <a:srgbClr val="C00000"/>
                </a:solidFill>
              </a:rPr>
              <a:t>What is the US LBGT Population?</a:t>
            </a:r>
          </a:p>
          <a:p>
            <a:r>
              <a:rPr lang="en-US" sz="2000" i="1" dirty="0"/>
              <a:t>It depends on the survey you review</a:t>
            </a:r>
          </a:p>
        </p:txBody>
      </p:sp>
    </p:spTree>
    <p:extLst>
      <p:ext uri="{BB962C8B-B14F-4D97-AF65-F5344CB8AC3E}">
        <p14:creationId xmlns:p14="http://schemas.microsoft.com/office/powerpoint/2010/main" val="10263422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E20D16-D24B-4BEF-A9D4-B4D15019171B}"/>
              </a:ext>
            </a:extLst>
          </p:cNvPr>
          <p:cNvSpPr txBox="1"/>
          <p:nvPr/>
        </p:nvSpPr>
        <p:spPr>
          <a:xfrm>
            <a:off x="1190920" y="1600200"/>
            <a:ext cx="6934200" cy="1631216"/>
          </a:xfrm>
          <a:prstGeom prst="rect">
            <a:avLst/>
          </a:prstGeom>
          <a:noFill/>
        </p:spPr>
        <p:txBody>
          <a:bodyPr wrap="square" rtlCol="0">
            <a:spAutoFit/>
          </a:bodyPr>
          <a:lstStyle/>
          <a:p>
            <a:r>
              <a:rPr lang="en-US" sz="2000" dirty="0"/>
              <a:t>The Equality Act, which was first introduced into the House of Representatives in 2015, offers, among other protections, employment discrimination protections on the basis of sexual orientation and gender identity by adding “sexual orientation” and “gender identity” to the 1964 Civil Rights Act. </a:t>
            </a:r>
          </a:p>
        </p:txBody>
      </p:sp>
      <p:sp>
        <p:nvSpPr>
          <p:cNvPr id="3" name="TextBox 2">
            <a:extLst>
              <a:ext uri="{FF2B5EF4-FFF2-40B4-BE49-F238E27FC236}">
                <a16:creationId xmlns:a16="http://schemas.microsoft.com/office/drawing/2014/main" id="{F47366CB-FCD1-4F95-B37F-425A93061EB1}"/>
              </a:ext>
            </a:extLst>
          </p:cNvPr>
          <p:cNvSpPr txBox="1"/>
          <p:nvPr/>
        </p:nvSpPr>
        <p:spPr>
          <a:xfrm>
            <a:off x="1186992" y="3505200"/>
            <a:ext cx="6400800" cy="1323439"/>
          </a:xfrm>
          <a:prstGeom prst="rect">
            <a:avLst/>
          </a:prstGeom>
          <a:noFill/>
        </p:spPr>
        <p:txBody>
          <a:bodyPr wrap="square" rtlCol="0">
            <a:spAutoFit/>
          </a:bodyPr>
          <a:lstStyle/>
          <a:p>
            <a:r>
              <a:rPr lang="en-US" sz="2000" dirty="0"/>
              <a:t>According to a recent national survey, a majority of Americans – </a:t>
            </a:r>
            <a:r>
              <a:rPr lang="en-US" sz="2000" b="1" dirty="0"/>
              <a:t>from every demographic group </a:t>
            </a:r>
            <a:r>
              <a:rPr lang="en-US" sz="2000" dirty="0"/>
              <a:t>– support non-discrimination protection laws for people who identify as LBGT. </a:t>
            </a:r>
          </a:p>
        </p:txBody>
      </p:sp>
      <p:sp>
        <p:nvSpPr>
          <p:cNvPr id="5" name="TextBox 4">
            <a:extLst>
              <a:ext uri="{FF2B5EF4-FFF2-40B4-BE49-F238E27FC236}">
                <a16:creationId xmlns:a16="http://schemas.microsoft.com/office/drawing/2014/main" id="{34DEB151-E920-4317-ABD7-8846C75BA2F3}"/>
              </a:ext>
            </a:extLst>
          </p:cNvPr>
          <p:cNvSpPr txBox="1"/>
          <p:nvPr/>
        </p:nvSpPr>
        <p:spPr>
          <a:xfrm>
            <a:off x="495300" y="5241303"/>
            <a:ext cx="8153400" cy="1815882"/>
          </a:xfrm>
          <a:prstGeom prst="rect">
            <a:avLst/>
          </a:prstGeom>
          <a:noFill/>
        </p:spPr>
        <p:txBody>
          <a:bodyPr wrap="square" rtlCol="0">
            <a:spAutoFit/>
          </a:bodyPr>
          <a:lstStyle/>
          <a:p>
            <a:r>
              <a:rPr lang="en-US" sz="1400" b="1" dirty="0"/>
              <a:t>Sources</a:t>
            </a:r>
            <a:r>
              <a:rPr lang="en-US" sz="1400" dirty="0"/>
              <a:t>:</a:t>
            </a:r>
          </a:p>
          <a:p>
            <a:r>
              <a:rPr lang="en-US" sz="1400" dirty="0"/>
              <a:t>House Passes Sweeping LGBTQ Nondiscrimination Bill in Historic Vote, May 17, 2019, NBC News. </a:t>
            </a:r>
            <a:r>
              <a:rPr lang="en-US" sz="1400" dirty="0">
                <a:hlinkClick r:id="rId2"/>
              </a:rPr>
              <a:t>https://www.nbcnews.com/feature/nbc-out/house-passes-sweeping-lgbtq-nondiscrimination-bill-historic-vote-n1007001</a:t>
            </a:r>
            <a:endParaRPr lang="en-US" sz="1400" dirty="0"/>
          </a:p>
          <a:p>
            <a:endParaRPr lang="en-US" sz="1400" dirty="0"/>
          </a:p>
          <a:p>
            <a:r>
              <a:rPr lang="en-US" sz="1400" dirty="0"/>
              <a:t>Americans Show Broad Support for LGBT Nondiscrimination Protections, PRRI, March 12, 2019. </a:t>
            </a:r>
            <a:r>
              <a:rPr lang="en-US" sz="1400" dirty="0">
                <a:hlinkClick r:id="rId3"/>
              </a:rPr>
              <a:t>https://www.prri.org/research/americans-support-protections-lgbt-people/</a:t>
            </a:r>
            <a:endParaRPr lang="en-US" sz="1400" dirty="0"/>
          </a:p>
          <a:p>
            <a:endParaRPr lang="en-US" sz="1400" dirty="0"/>
          </a:p>
        </p:txBody>
      </p:sp>
    </p:spTree>
    <p:extLst>
      <p:ext uri="{BB962C8B-B14F-4D97-AF65-F5344CB8AC3E}">
        <p14:creationId xmlns:p14="http://schemas.microsoft.com/office/powerpoint/2010/main" val="2901724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6CC6A5-0757-4ECE-9143-3340DE9BCD38}"/>
              </a:ext>
            </a:extLst>
          </p:cNvPr>
          <p:cNvSpPr txBox="1"/>
          <p:nvPr/>
        </p:nvSpPr>
        <p:spPr>
          <a:xfrm>
            <a:off x="1257300" y="2133600"/>
            <a:ext cx="6629400" cy="2246769"/>
          </a:xfrm>
          <a:prstGeom prst="rect">
            <a:avLst/>
          </a:prstGeom>
          <a:noFill/>
        </p:spPr>
        <p:txBody>
          <a:bodyPr wrap="square" rtlCol="0">
            <a:spAutoFit/>
          </a:bodyPr>
          <a:lstStyle/>
          <a:p>
            <a:r>
              <a:rPr lang="en-US" sz="2000" dirty="0"/>
              <a:t>The Senate Majority Leader has indicated that he will not bring the bill to the Senate for a vote.</a:t>
            </a:r>
          </a:p>
          <a:p>
            <a:endParaRPr lang="en-US" sz="2000" dirty="0"/>
          </a:p>
          <a:p>
            <a:r>
              <a:rPr lang="en-US" sz="2000" dirty="0"/>
              <a:t>President Trump does not support the bill.</a:t>
            </a:r>
          </a:p>
          <a:p>
            <a:endParaRPr lang="en-US" sz="2000" dirty="0"/>
          </a:p>
          <a:p>
            <a:r>
              <a:rPr lang="en-US" sz="2000" i="1" dirty="0"/>
              <a:t>The Equality Act could experience the same fate as the ENDA did after it was passed years ago. </a:t>
            </a:r>
          </a:p>
        </p:txBody>
      </p:sp>
      <p:sp>
        <p:nvSpPr>
          <p:cNvPr id="5" name="TextBox 4">
            <a:extLst>
              <a:ext uri="{FF2B5EF4-FFF2-40B4-BE49-F238E27FC236}">
                <a16:creationId xmlns:a16="http://schemas.microsoft.com/office/drawing/2014/main" id="{6829BC94-B2A7-4439-B978-1F076EC91C0B}"/>
              </a:ext>
            </a:extLst>
          </p:cNvPr>
          <p:cNvSpPr txBox="1"/>
          <p:nvPr/>
        </p:nvSpPr>
        <p:spPr>
          <a:xfrm>
            <a:off x="609600" y="5715000"/>
            <a:ext cx="8077200" cy="923330"/>
          </a:xfrm>
          <a:prstGeom prst="rect">
            <a:avLst/>
          </a:prstGeom>
          <a:noFill/>
        </p:spPr>
        <p:txBody>
          <a:bodyPr wrap="square" rtlCol="0">
            <a:spAutoFit/>
          </a:bodyPr>
          <a:lstStyle/>
          <a:p>
            <a:r>
              <a:rPr lang="en-US" b="1" dirty="0"/>
              <a:t>Source:  </a:t>
            </a:r>
            <a:r>
              <a:rPr lang="en-US" dirty="0"/>
              <a:t>Trump Opposes Federal LGBTQ Nondiscrimination Bill, Citing ‘Poison Pills’ NBC News, May 14, 2019. https://www.nbcnews.com/feature/nbc-out/trump-opposes-federal-lgbtq-nondiscrimination-bill-citing-poison-pills-n1005551</a:t>
            </a:r>
          </a:p>
        </p:txBody>
      </p:sp>
    </p:spTree>
    <p:extLst>
      <p:ext uri="{BB962C8B-B14F-4D97-AF65-F5344CB8AC3E}">
        <p14:creationId xmlns:p14="http://schemas.microsoft.com/office/powerpoint/2010/main" val="42119121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C00000"/>
                </a:solidFill>
              </a:rPr>
              <a:t>Executive Orders</a:t>
            </a:r>
          </a:p>
        </p:txBody>
      </p:sp>
      <p:sp>
        <p:nvSpPr>
          <p:cNvPr id="3" name="Content Placeholder 2"/>
          <p:cNvSpPr>
            <a:spLocks noGrp="1"/>
          </p:cNvSpPr>
          <p:nvPr>
            <p:ph idx="1"/>
          </p:nvPr>
        </p:nvSpPr>
        <p:spPr>
          <a:xfrm>
            <a:off x="457200" y="1295400"/>
            <a:ext cx="8229600" cy="4525963"/>
          </a:xfrm>
        </p:spPr>
        <p:txBody>
          <a:bodyPr>
            <a:normAutofit lnSpcReduction="10000"/>
          </a:bodyPr>
          <a:lstStyle/>
          <a:p>
            <a:pPr marL="0" indent="0">
              <a:buNone/>
            </a:pPr>
            <a:r>
              <a:rPr lang="en-US" sz="2400" b="1" dirty="0">
                <a:solidFill>
                  <a:schemeClr val="tx2"/>
                </a:solidFill>
                <a:latin typeface="Cambria" panose="02040503050406030204" pitchFamily="18" charset="0"/>
              </a:rPr>
              <a:t>For Federal Employees </a:t>
            </a:r>
          </a:p>
          <a:p>
            <a:pPr marL="0" indent="0">
              <a:buNone/>
            </a:pPr>
            <a:r>
              <a:rPr lang="en-US" sz="2400" dirty="0"/>
              <a:t>Original Executive Order  - </a:t>
            </a:r>
            <a:r>
              <a:rPr lang="en-US" sz="2400" dirty="0">
                <a:latin typeface="Cambria" panose="02040503050406030204" pitchFamily="18" charset="0"/>
              </a:rPr>
              <a:t>11478 </a:t>
            </a:r>
            <a:endParaRPr lang="en-US" sz="2400" dirty="0"/>
          </a:p>
          <a:p>
            <a:pPr marL="0" indent="0">
              <a:buNone/>
            </a:pPr>
            <a:endParaRPr lang="en-US" sz="1800" b="1" dirty="0">
              <a:latin typeface="Cambria" panose="02040503050406030204" pitchFamily="18" charset="0"/>
            </a:endParaRPr>
          </a:p>
          <a:p>
            <a:pPr marL="0" indent="0">
              <a:buNone/>
            </a:pPr>
            <a:r>
              <a:rPr lang="en-US" sz="1800" b="1" dirty="0"/>
              <a:t>President Clinton: </a:t>
            </a:r>
            <a:br>
              <a:rPr lang="en-US" sz="1800" dirty="0"/>
            </a:br>
            <a:r>
              <a:rPr lang="en-US" sz="1800" dirty="0"/>
              <a:t>Executive Order Amended: </a:t>
            </a:r>
          </a:p>
          <a:p>
            <a:pPr marL="800100" lvl="2" indent="0">
              <a:buNone/>
            </a:pPr>
            <a:r>
              <a:rPr lang="en-US" sz="1800" dirty="0"/>
              <a:t>Executive Order barring discrimination against </a:t>
            </a:r>
            <a:r>
              <a:rPr lang="en-US" sz="1800" b="1" dirty="0">
                <a:solidFill>
                  <a:schemeClr val="tx2"/>
                </a:solidFill>
              </a:rPr>
              <a:t>federal employees </a:t>
            </a:r>
            <a:r>
              <a:rPr lang="en-US" sz="1800" dirty="0"/>
              <a:t>(on basis of race, color, religion, sex, national origin, disability and age) </a:t>
            </a:r>
            <a:br>
              <a:rPr lang="en-US" sz="1800" dirty="0"/>
            </a:br>
            <a:r>
              <a:rPr lang="en-US" sz="1800" b="1" dirty="0">
                <a:solidFill>
                  <a:schemeClr val="tx2"/>
                </a:solidFill>
              </a:rPr>
              <a:t>Added </a:t>
            </a:r>
            <a:r>
              <a:rPr lang="en-US" sz="1800" b="1" dirty="0">
                <a:solidFill>
                  <a:srgbClr val="C00000"/>
                </a:solidFill>
              </a:rPr>
              <a:t>sexual orientation </a:t>
            </a:r>
            <a:r>
              <a:rPr lang="en-US" sz="1800" b="1" dirty="0">
                <a:solidFill>
                  <a:schemeClr val="tx2"/>
                </a:solidFill>
              </a:rPr>
              <a:t>to the list of protected categories</a:t>
            </a:r>
            <a:r>
              <a:rPr lang="en-US" sz="1800" dirty="0"/>
              <a:t> </a:t>
            </a:r>
            <a:r>
              <a:rPr lang="en-US" sz="1800" b="1" dirty="0">
                <a:solidFill>
                  <a:schemeClr val="tx2"/>
                </a:solidFill>
              </a:rPr>
              <a:t>in federal employment.</a:t>
            </a:r>
          </a:p>
          <a:p>
            <a:pPr marL="400050" lvl="1" indent="0">
              <a:buNone/>
            </a:pPr>
            <a:endParaRPr lang="en-US" sz="1800" dirty="0">
              <a:latin typeface="Cambria" panose="02040503050406030204" pitchFamily="18" charset="0"/>
            </a:endParaRPr>
          </a:p>
          <a:p>
            <a:pPr marL="0" indent="0">
              <a:buNone/>
            </a:pPr>
            <a:r>
              <a:rPr lang="en-US" sz="1800" b="1" dirty="0"/>
              <a:t>President Obama:</a:t>
            </a:r>
          </a:p>
          <a:p>
            <a:pPr marL="0" indent="0">
              <a:buNone/>
            </a:pPr>
            <a:r>
              <a:rPr lang="en-US" sz="1800" dirty="0"/>
              <a:t>Executive Order  Amended:</a:t>
            </a:r>
          </a:p>
          <a:p>
            <a:pPr marL="400050" lvl="1" indent="0">
              <a:buNone/>
            </a:pPr>
            <a:r>
              <a:rPr lang="en-US" sz="1800" dirty="0"/>
              <a:t>President Clinton’s amendment. </a:t>
            </a:r>
          </a:p>
          <a:p>
            <a:pPr marL="400050" lvl="1" indent="0">
              <a:buNone/>
            </a:pPr>
            <a:r>
              <a:rPr lang="en-US" sz="1800" b="1" dirty="0">
                <a:solidFill>
                  <a:schemeClr val="tx2"/>
                </a:solidFill>
              </a:rPr>
              <a:t>Added </a:t>
            </a:r>
            <a:r>
              <a:rPr lang="en-US" sz="1800" b="1" dirty="0">
                <a:solidFill>
                  <a:srgbClr val="C00000"/>
                </a:solidFill>
              </a:rPr>
              <a:t>gender identity </a:t>
            </a:r>
            <a:r>
              <a:rPr lang="en-US" sz="1800" b="1" dirty="0">
                <a:solidFill>
                  <a:schemeClr val="tx2"/>
                </a:solidFill>
              </a:rPr>
              <a:t>to the list of protected categories</a:t>
            </a:r>
            <a:r>
              <a:rPr lang="en-US" sz="1800" dirty="0"/>
              <a:t> </a:t>
            </a:r>
            <a:r>
              <a:rPr lang="en-US" sz="1800" b="1" dirty="0">
                <a:solidFill>
                  <a:schemeClr val="tx2"/>
                </a:solidFill>
              </a:rPr>
              <a:t>in federal employment.</a:t>
            </a:r>
          </a:p>
          <a:p>
            <a:pPr marL="400050" lvl="1" indent="0">
              <a:buNone/>
            </a:pPr>
            <a:endParaRPr lang="en-US" sz="1800" dirty="0">
              <a:latin typeface="Cambria" panose="02040503050406030204" pitchFamily="18" charset="0"/>
            </a:endParaRPr>
          </a:p>
          <a:p>
            <a:pPr marL="400050" lvl="1" indent="0">
              <a:buNone/>
            </a:pPr>
            <a:endParaRPr lang="en-US" sz="1500" dirty="0">
              <a:latin typeface="Cambria" panose="02040503050406030204" pitchFamily="18" charset="0"/>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95903">
            <a:off x="4831202" y="4235374"/>
            <a:ext cx="3467100" cy="732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2193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1"/>
            <a:ext cx="8229600" cy="3048000"/>
          </a:xfrm>
        </p:spPr>
        <p:txBody>
          <a:bodyPr>
            <a:normAutofit/>
          </a:bodyPr>
          <a:lstStyle/>
          <a:p>
            <a:pPr marL="0" indent="0">
              <a:buNone/>
            </a:pPr>
            <a:r>
              <a:rPr lang="en-US" sz="2400" b="1" dirty="0">
                <a:solidFill>
                  <a:schemeClr val="tx2"/>
                </a:solidFill>
              </a:rPr>
              <a:t>For Employees of Federal Contractors/Subcontractors – </a:t>
            </a:r>
            <a:br>
              <a:rPr lang="en-US" sz="2400" b="1" dirty="0">
                <a:solidFill>
                  <a:schemeClr val="tx2"/>
                </a:solidFill>
              </a:rPr>
            </a:br>
            <a:r>
              <a:rPr lang="en-US" sz="2400" dirty="0"/>
              <a:t>Original Executive Order  - 11246</a:t>
            </a:r>
          </a:p>
          <a:p>
            <a:pPr marL="0" indent="0">
              <a:buNone/>
            </a:pPr>
            <a:endParaRPr lang="en-US" sz="1800" b="1" dirty="0">
              <a:latin typeface="Cambria" panose="02040503050406030204" pitchFamily="18" charset="0"/>
            </a:endParaRPr>
          </a:p>
          <a:p>
            <a:pPr marL="0" indent="0">
              <a:buNone/>
            </a:pPr>
            <a:r>
              <a:rPr lang="en-US" sz="1800" b="1" dirty="0"/>
              <a:t>President Obama: </a:t>
            </a:r>
            <a:br>
              <a:rPr lang="en-US" sz="1800" dirty="0"/>
            </a:br>
            <a:r>
              <a:rPr lang="en-US" sz="1800" dirty="0"/>
              <a:t>Executive Order Amended: </a:t>
            </a:r>
          </a:p>
          <a:p>
            <a:pPr marL="400050" lvl="1" indent="0">
              <a:buNone/>
            </a:pPr>
            <a:r>
              <a:rPr lang="en-US" sz="1800" dirty="0"/>
              <a:t>President Johnson’s Executive Order barring </a:t>
            </a:r>
            <a:r>
              <a:rPr lang="en-US" sz="1800" b="1" dirty="0">
                <a:solidFill>
                  <a:schemeClr val="tx2"/>
                </a:solidFill>
              </a:rPr>
              <a:t>federal contractors  </a:t>
            </a:r>
            <a:r>
              <a:rPr lang="en-US" sz="1800" dirty="0"/>
              <a:t>from discriminating (on basis of race, color, religion, sex, national origin) </a:t>
            </a:r>
            <a:br>
              <a:rPr lang="en-US" sz="1800" dirty="0">
                <a:latin typeface="Cambria" panose="02040503050406030204" pitchFamily="18" charset="0"/>
              </a:rPr>
            </a:br>
            <a:endParaRPr lang="en-US" sz="1800" dirty="0">
              <a:latin typeface="Cambria" panose="02040503050406030204" pitchFamily="18" charset="0"/>
            </a:endParaRPr>
          </a:p>
          <a:p>
            <a:pPr marL="0" indent="0">
              <a:buNone/>
            </a:pPr>
            <a:endParaRPr lang="en-US" sz="1900" dirty="0">
              <a:latin typeface="Cambria" panose="02040503050406030204" pitchFamily="18" charset="0"/>
            </a:endParaRPr>
          </a:p>
          <a:p>
            <a:pPr marL="0" indent="0">
              <a:buNone/>
            </a:pPr>
            <a:endParaRPr lang="en-US" sz="1900" u="sng" dirty="0">
              <a:latin typeface="Cambria" panose="02040503050406030204" pitchFamily="18" charset="0"/>
            </a:endParaRPr>
          </a:p>
          <a:p>
            <a:pPr marL="0" indent="0">
              <a:buNone/>
            </a:pPr>
            <a:endParaRPr lang="en-US" sz="1900" dirty="0">
              <a:latin typeface="Cambria" panose="02040503050406030204" pitchFamily="18" charset="0"/>
            </a:endParaRP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6419" y="3962400"/>
            <a:ext cx="3884206"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33400" y="4114800"/>
            <a:ext cx="4191000" cy="877163"/>
          </a:xfrm>
          <a:prstGeom prst="rect">
            <a:avLst/>
          </a:prstGeom>
          <a:noFill/>
        </p:spPr>
        <p:txBody>
          <a:bodyPr wrap="square" rtlCol="0">
            <a:spAutoFit/>
          </a:bodyPr>
          <a:lstStyle/>
          <a:p>
            <a:pPr marL="400050" lvl="1" indent="0">
              <a:buNone/>
            </a:pPr>
            <a:r>
              <a:rPr lang="en-US" b="1" dirty="0">
                <a:solidFill>
                  <a:schemeClr val="tx2"/>
                </a:solidFill>
              </a:rPr>
              <a:t>Added </a:t>
            </a:r>
            <a:r>
              <a:rPr lang="en-US" b="1" dirty="0">
                <a:solidFill>
                  <a:srgbClr val="C00000"/>
                </a:solidFill>
              </a:rPr>
              <a:t>sexual orientation  </a:t>
            </a:r>
            <a:r>
              <a:rPr lang="en-US" b="1" dirty="0">
                <a:solidFill>
                  <a:schemeClr val="tx2"/>
                </a:solidFill>
              </a:rPr>
              <a:t>AND </a:t>
            </a:r>
            <a:r>
              <a:rPr lang="en-US" b="1" dirty="0">
                <a:solidFill>
                  <a:srgbClr val="C00000"/>
                </a:solidFill>
              </a:rPr>
              <a:t>gender identity </a:t>
            </a:r>
            <a:r>
              <a:rPr lang="en-US" b="1" dirty="0">
                <a:solidFill>
                  <a:schemeClr val="tx2"/>
                </a:solidFill>
              </a:rPr>
              <a:t>to the policy</a:t>
            </a:r>
            <a:r>
              <a:rPr lang="en-US" dirty="0"/>
              <a:t>.</a:t>
            </a:r>
          </a:p>
          <a:p>
            <a:pPr marL="400050" lvl="1" indent="0">
              <a:buNone/>
            </a:pPr>
            <a:endParaRPr lang="en-US" sz="1500" dirty="0">
              <a:latin typeface="Cambria" panose="02040503050406030204" pitchFamily="18" charset="0"/>
            </a:endParaRPr>
          </a:p>
        </p:txBody>
      </p:sp>
    </p:spTree>
    <p:extLst>
      <p:ext uri="{BB962C8B-B14F-4D97-AF65-F5344CB8AC3E}">
        <p14:creationId xmlns:p14="http://schemas.microsoft.com/office/powerpoint/2010/main" val="1645141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4724400"/>
          </a:xfrm>
        </p:spPr>
        <p:txBody>
          <a:bodyPr>
            <a:normAutofit lnSpcReduction="10000"/>
          </a:bodyPr>
          <a:lstStyle/>
          <a:p>
            <a:pPr marL="0" indent="0">
              <a:buNone/>
            </a:pPr>
            <a:r>
              <a:rPr lang="en-US" sz="2400" b="1" dirty="0">
                <a:solidFill>
                  <a:schemeClr val="tx2"/>
                </a:solidFill>
              </a:rPr>
              <a:t>For Employees of Federal Contractors/Subcontractors - </a:t>
            </a:r>
            <a:r>
              <a:rPr lang="en-US" sz="2400" dirty="0"/>
              <a:t>11246</a:t>
            </a:r>
          </a:p>
          <a:p>
            <a:pPr marL="400050" lvl="1" indent="0">
              <a:buNone/>
            </a:pPr>
            <a:endParaRPr lang="en-US" sz="1500" dirty="0">
              <a:latin typeface="Cambria" panose="02040503050406030204" pitchFamily="18" charset="0"/>
            </a:endParaRPr>
          </a:p>
          <a:p>
            <a:pPr marL="0" indent="0">
              <a:buNone/>
            </a:pPr>
            <a:r>
              <a:rPr lang="en-US" sz="2000" dirty="0"/>
              <a:t>There is no religious exemption for faith-based businesses. </a:t>
            </a:r>
          </a:p>
          <a:p>
            <a:pPr marL="0" indent="0">
              <a:buNone/>
            </a:pPr>
            <a:endParaRPr lang="en-US" sz="2000" dirty="0"/>
          </a:p>
          <a:p>
            <a:pPr marL="0" indent="0">
              <a:buNone/>
            </a:pPr>
            <a:r>
              <a:rPr lang="en-US" sz="2000" dirty="0"/>
              <a:t>There is a small exemption for religious organizations. </a:t>
            </a:r>
          </a:p>
          <a:p>
            <a:pPr marL="0" indent="0">
              <a:buNone/>
            </a:pPr>
            <a:endParaRPr lang="en-US" sz="1900" dirty="0">
              <a:latin typeface="Cambria" panose="02040503050406030204" pitchFamily="18" charset="0"/>
            </a:endParaRPr>
          </a:p>
          <a:p>
            <a:pPr marL="400050" lvl="1" indent="0">
              <a:buNone/>
            </a:pPr>
            <a:r>
              <a:rPr lang="en-US" sz="2000" dirty="0"/>
              <a:t>Religiously affiliated contractors can still favor individuals </a:t>
            </a:r>
            <a:r>
              <a:rPr lang="en-US" sz="2000" i="1" dirty="0"/>
              <a:t>of a particular religion </a:t>
            </a:r>
            <a:r>
              <a:rPr lang="en-US" sz="2000" dirty="0"/>
              <a:t>when making employment decisions.  (For example, a Catholic hospital that accepts federal dollars can still prefer to hire/promote Catholic nurses – because the nurses are Catholic.)</a:t>
            </a:r>
            <a:br>
              <a:rPr lang="en-US" sz="2000" dirty="0"/>
            </a:br>
            <a:endParaRPr lang="en-US" sz="2000" dirty="0"/>
          </a:p>
          <a:p>
            <a:pPr marL="400050" lvl="1" indent="0">
              <a:buNone/>
            </a:pPr>
            <a:r>
              <a:rPr lang="en-US" sz="2000" dirty="0"/>
              <a:t>However, religious organizations that accepts federal dollars (like the Catholic hospital) cannot take the sexual orientation or gender identity of an applicant or employee into account when making employment decisions.</a:t>
            </a:r>
          </a:p>
          <a:p>
            <a:pPr marL="0" indent="0">
              <a:buNone/>
            </a:pPr>
            <a:endParaRPr lang="en-US" sz="1900" dirty="0">
              <a:latin typeface="Cambria" panose="02040503050406030204" pitchFamily="18" charset="0"/>
            </a:endParaRPr>
          </a:p>
          <a:p>
            <a:pPr marL="0" indent="0">
              <a:buNone/>
            </a:pPr>
            <a:endParaRPr lang="en-US" sz="1900" u="sng" dirty="0">
              <a:latin typeface="Cambria" panose="02040503050406030204" pitchFamily="18" charset="0"/>
            </a:endParaRPr>
          </a:p>
          <a:p>
            <a:pPr marL="0" indent="0">
              <a:buNone/>
            </a:pPr>
            <a:endParaRPr lang="en-US" sz="1900" dirty="0">
              <a:latin typeface="Cambria" panose="02040503050406030204" pitchFamily="18" charset="0"/>
            </a:endParaRPr>
          </a:p>
        </p:txBody>
      </p:sp>
      <p:sp>
        <p:nvSpPr>
          <p:cNvPr id="6" name="TextBox 5">
            <a:extLst>
              <a:ext uri="{FF2B5EF4-FFF2-40B4-BE49-F238E27FC236}">
                <a16:creationId xmlns:a16="http://schemas.microsoft.com/office/drawing/2014/main" id="{AE281C96-7C24-4960-9840-F833E124EEE1}"/>
              </a:ext>
            </a:extLst>
          </p:cNvPr>
          <p:cNvSpPr txBox="1"/>
          <p:nvPr/>
        </p:nvSpPr>
        <p:spPr>
          <a:xfrm>
            <a:off x="914400" y="5791200"/>
            <a:ext cx="7162800" cy="646331"/>
          </a:xfrm>
          <a:prstGeom prst="rect">
            <a:avLst/>
          </a:prstGeom>
          <a:noFill/>
        </p:spPr>
        <p:txBody>
          <a:bodyPr wrap="square" rtlCol="0">
            <a:spAutoFit/>
          </a:bodyPr>
          <a:lstStyle/>
          <a:p>
            <a:r>
              <a:rPr lang="en-US" i="1" dirty="0"/>
              <a:t>President Trump’s Department of Labor is currently attempting to impact this Executive Order. </a:t>
            </a:r>
          </a:p>
        </p:txBody>
      </p:sp>
    </p:spTree>
    <p:extLst>
      <p:ext uri="{BB962C8B-B14F-4D97-AF65-F5344CB8AC3E}">
        <p14:creationId xmlns:p14="http://schemas.microsoft.com/office/powerpoint/2010/main" val="466982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676400"/>
            <a:ext cx="8229600" cy="2819400"/>
          </a:xfrm>
        </p:spPr>
        <p:txBody>
          <a:bodyPr>
            <a:noAutofit/>
          </a:bodyPr>
          <a:lstStyle/>
          <a:p>
            <a:pPr marL="0" indent="0">
              <a:buNone/>
            </a:pPr>
            <a:r>
              <a:rPr lang="en-US" sz="2000" dirty="0"/>
              <a:t>President Obama’s Executive Order that addresses both </a:t>
            </a:r>
            <a:r>
              <a:rPr lang="en-US" sz="2000" b="1" dirty="0"/>
              <a:t>federal employees </a:t>
            </a:r>
            <a:r>
              <a:rPr lang="en-US" sz="2000" dirty="0"/>
              <a:t>and </a:t>
            </a:r>
            <a:r>
              <a:rPr lang="en-US" sz="2000" b="1" dirty="0"/>
              <a:t>employees of federal contractors </a:t>
            </a:r>
            <a:r>
              <a:rPr lang="en-US" sz="2000" dirty="0"/>
              <a:t>was signed in 2014. The Executive Order went into effect in </a:t>
            </a:r>
            <a:r>
              <a:rPr lang="en-US" sz="2000" b="1" dirty="0">
                <a:solidFill>
                  <a:srgbClr val="C00000"/>
                </a:solidFill>
              </a:rPr>
              <a:t>April 2015</a:t>
            </a:r>
            <a:r>
              <a:rPr lang="en-US" sz="2000" b="1" dirty="0">
                <a:solidFill>
                  <a:schemeClr val="bg1">
                    <a:lumMod val="50000"/>
                  </a:schemeClr>
                </a:solidFill>
              </a:rPr>
              <a:t>.</a:t>
            </a:r>
          </a:p>
          <a:p>
            <a:pPr marL="0" indent="0">
              <a:buNone/>
            </a:pPr>
            <a:endParaRPr lang="en-US" sz="2000" dirty="0"/>
          </a:p>
          <a:p>
            <a:pPr marL="0" indent="0">
              <a:buNone/>
            </a:pPr>
            <a:r>
              <a:rPr lang="en-US" sz="2000" dirty="0"/>
              <a:t>The Obama White House estimated that </a:t>
            </a:r>
            <a:r>
              <a:rPr lang="en-US" sz="2000" b="1" dirty="0">
                <a:solidFill>
                  <a:srgbClr val="C00000"/>
                </a:solidFill>
              </a:rPr>
              <a:t>1.5 million workers will be protected</a:t>
            </a:r>
            <a:r>
              <a:rPr lang="en-US" sz="2000" dirty="0"/>
              <a:t>.</a:t>
            </a:r>
          </a:p>
          <a:p>
            <a:pPr marL="0" indent="0">
              <a:buNone/>
            </a:pPr>
            <a:endParaRPr lang="en-US" sz="2000" dirty="0"/>
          </a:p>
          <a:p>
            <a:pPr marL="0" indent="0">
              <a:buNone/>
            </a:pPr>
            <a:r>
              <a:rPr lang="en-US" sz="2000" dirty="0"/>
              <a:t>“This will effectively prevent any company that does business with the government from firing an employee based on who they are or who they love.” </a:t>
            </a:r>
          </a:p>
        </p:txBody>
      </p:sp>
    </p:spTree>
    <p:extLst>
      <p:ext uri="{BB962C8B-B14F-4D97-AF65-F5344CB8AC3E}">
        <p14:creationId xmlns:p14="http://schemas.microsoft.com/office/powerpoint/2010/main" val="7368485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09325B-9887-4D77-9A43-B05B41750C5D}"/>
              </a:ext>
            </a:extLst>
          </p:cNvPr>
          <p:cNvPicPr>
            <a:picLocks noChangeAspect="1"/>
          </p:cNvPicPr>
          <p:nvPr/>
        </p:nvPicPr>
        <p:blipFill>
          <a:blip r:embed="rId2"/>
          <a:stretch>
            <a:fillRect/>
          </a:stretch>
        </p:blipFill>
        <p:spPr>
          <a:xfrm rot="20966138">
            <a:off x="504682" y="1243349"/>
            <a:ext cx="7207765" cy="1174245"/>
          </a:xfrm>
          <a:prstGeom prst="rect">
            <a:avLst/>
          </a:prstGeom>
        </p:spPr>
      </p:pic>
      <p:sp>
        <p:nvSpPr>
          <p:cNvPr id="3" name="TextBox 2">
            <a:extLst>
              <a:ext uri="{FF2B5EF4-FFF2-40B4-BE49-F238E27FC236}">
                <a16:creationId xmlns:a16="http://schemas.microsoft.com/office/drawing/2014/main" id="{C1BE2D1F-34CA-4991-8F60-AE1B218C2F54}"/>
              </a:ext>
            </a:extLst>
          </p:cNvPr>
          <p:cNvSpPr txBox="1"/>
          <p:nvPr/>
        </p:nvSpPr>
        <p:spPr>
          <a:xfrm>
            <a:off x="457201" y="609600"/>
            <a:ext cx="3124199" cy="369332"/>
          </a:xfrm>
          <a:prstGeom prst="rect">
            <a:avLst/>
          </a:prstGeom>
          <a:noFill/>
        </p:spPr>
        <p:txBody>
          <a:bodyPr wrap="square" rtlCol="0">
            <a:spAutoFit/>
          </a:bodyPr>
          <a:lstStyle/>
          <a:p>
            <a:r>
              <a:rPr lang="en-US" b="1" dirty="0">
                <a:solidFill>
                  <a:srgbClr val="C00000"/>
                </a:solidFill>
              </a:rPr>
              <a:t>August 2019</a:t>
            </a:r>
          </a:p>
        </p:txBody>
      </p:sp>
      <p:pic>
        <p:nvPicPr>
          <p:cNvPr id="4" name="Picture 3">
            <a:extLst>
              <a:ext uri="{FF2B5EF4-FFF2-40B4-BE49-F238E27FC236}">
                <a16:creationId xmlns:a16="http://schemas.microsoft.com/office/drawing/2014/main" id="{C29FE493-A417-4087-A882-70ED80E82AFB}"/>
              </a:ext>
            </a:extLst>
          </p:cNvPr>
          <p:cNvPicPr>
            <a:picLocks noChangeAspect="1"/>
          </p:cNvPicPr>
          <p:nvPr/>
        </p:nvPicPr>
        <p:blipFill>
          <a:blip r:embed="rId3"/>
          <a:stretch>
            <a:fillRect/>
          </a:stretch>
        </p:blipFill>
        <p:spPr>
          <a:xfrm rot="21029324">
            <a:off x="491521" y="1271774"/>
            <a:ext cx="1828958" cy="358171"/>
          </a:xfrm>
          <a:prstGeom prst="rect">
            <a:avLst/>
          </a:prstGeom>
        </p:spPr>
      </p:pic>
      <p:sp>
        <p:nvSpPr>
          <p:cNvPr id="5" name="TextBox 4">
            <a:extLst>
              <a:ext uri="{FF2B5EF4-FFF2-40B4-BE49-F238E27FC236}">
                <a16:creationId xmlns:a16="http://schemas.microsoft.com/office/drawing/2014/main" id="{65C34867-28CF-49DD-A94F-34576F22B56E}"/>
              </a:ext>
            </a:extLst>
          </p:cNvPr>
          <p:cNvSpPr txBox="1"/>
          <p:nvPr/>
        </p:nvSpPr>
        <p:spPr>
          <a:xfrm>
            <a:off x="1905000" y="2743200"/>
            <a:ext cx="7162800" cy="3139321"/>
          </a:xfrm>
          <a:prstGeom prst="rect">
            <a:avLst/>
          </a:prstGeom>
          <a:noFill/>
        </p:spPr>
        <p:txBody>
          <a:bodyPr wrap="square" rtlCol="0">
            <a:spAutoFit/>
          </a:bodyPr>
          <a:lstStyle/>
          <a:p>
            <a:r>
              <a:rPr lang="en-US" dirty="0"/>
              <a:t>Under President Trump’s administration the US Department of Labor has published a proposal to protect religiously based non-profits and businesses from acting against their beliefs in employment actions. Religious organizations (like Catholic Charities) are already exempt from Obama’s Executive Order that offered employment protection to  LBGTQ employees who work for federal contractor. </a:t>
            </a:r>
          </a:p>
          <a:p>
            <a:endParaRPr lang="en-US" dirty="0"/>
          </a:p>
          <a:p>
            <a:r>
              <a:rPr lang="en-US" dirty="0"/>
              <a:t>“The new rule “is the latest in a line of steps by the Trump administration to clarify protections for religious believers that critics have often seen as coming at the expense of LGBTQ rights.” </a:t>
            </a:r>
          </a:p>
          <a:p>
            <a:endParaRPr lang="en-US" dirty="0"/>
          </a:p>
        </p:txBody>
      </p:sp>
      <p:sp>
        <p:nvSpPr>
          <p:cNvPr id="6" name="TextBox 5">
            <a:extLst>
              <a:ext uri="{FF2B5EF4-FFF2-40B4-BE49-F238E27FC236}">
                <a16:creationId xmlns:a16="http://schemas.microsoft.com/office/drawing/2014/main" id="{E22C636C-6A92-4DA8-A648-DDE6A16349A3}"/>
              </a:ext>
            </a:extLst>
          </p:cNvPr>
          <p:cNvSpPr txBox="1"/>
          <p:nvPr/>
        </p:nvSpPr>
        <p:spPr>
          <a:xfrm>
            <a:off x="228600" y="5630637"/>
            <a:ext cx="8077199" cy="1169551"/>
          </a:xfrm>
          <a:prstGeom prst="rect">
            <a:avLst/>
          </a:prstGeom>
          <a:noFill/>
        </p:spPr>
        <p:txBody>
          <a:bodyPr wrap="square" rtlCol="0">
            <a:spAutoFit/>
          </a:bodyPr>
          <a:lstStyle/>
          <a:p>
            <a:r>
              <a:rPr lang="en-US" sz="1400" b="1" dirty="0"/>
              <a:t>Source: </a:t>
            </a:r>
          </a:p>
          <a:p>
            <a:r>
              <a:rPr lang="en-US" sz="1400" dirty="0"/>
              <a:t>Trump Administration Proposes Protecting Federal Contractors Who Fire or Hire Workers Based on Religious Beliefs. Washington Post, August 14, 2019.</a:t>
            </a:r>
            <a:br>
              <a:rPr lang="en-US" sz="1400" dirty="0"/>
            </a:br>
            <a:r>
              <a:rPr lang="en-US" sz="1400" dirty="0">
                <a:hlinkClick r:id="rId4"/>
              </a:rPr>
              <a:t>https://www.washingtonpost.com/religion/2019/08/14/trump-administration-proposes-protecting-federal-contractors-who-fire-or-hire-workers-based-religious-beliefs/</a:t>
            </a:r>
            <a:endParaRPr lang="en-US" sz="1400" dirty="0"/>
          </a:p>
        </p:txBody>
      </p:sp>
    </p:spTree>
    <p:extLst>
      <p:ext uri="{BB962C8B-B14F-4D97-AF65-F5344CB8AC3E}">
        <p14:creationId xmlns:p14="http://schemas.microsoft.com/office/powerpoint/2010/main" val="29054036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20873109">
            <a:off x="481206" y="1486804"/>
            <a:ext cx="3416127" cy="1317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600200" y="3200400"/>
            <a:ext cx="6553200" cy="1429622"/>
          </a:xfrm>
          <a:prstGeom prst="rect">
            <a:avLst/>
          </a:prstGeom>
          <a:noFill/>
        </p:spPr>
        <p:txBody>
          <a:bodyPr wrap="square" rtlCol="0">
            <a:spAutoFit/>
          </a:bodyPr>
          <a:lstStyle/>
          <a:p>
            <a:pPr>
              <a:lnSpc>
                <a:spcPct val="150000"/>
              </a:lnSpc>
            </a:pPr>
            <a:r>
              <a:rPr lang="en-US" sz="2000" dirty="0"/>
              <a:t>The EEOC considers employment discrimination for transgender employees under Title VII where employers are forbidden to discriminate </a:t>
            </a:r>
            <a:r>
              <a:rPr lang="en-US" sz="2000" i="1" u="sng" dirty="0"/>
              <a:t>because of an employee’s sex</a:t>
            </a:r>
            <a:r>
              <a:rPr lang="en-US" sz="2000" dirty="0"/>
              <a:t>.  </a:t>
            </a:r>
          </a:p>
        </p:txBody>
      </p:sp>
      <p:sp>
        <p:nvSpPr>
          <p:cNvPr id="5" name="TextBox 4"/>
          <p:cNvSpPr txBox="1"/>
          <p:nvPr/>
        </p:nvSpPr>
        <p:spPr>
          <a:xfrm>
            <a:off x="838200" y="762000"/>
            <a:ext cx="3048000" cy="523220"/>
          </a:xfrm>
          <a:prstGeom prst="rect">
            <a:avLst/>
          </a:prstGeom>
          <a:noFill/>
        </p:spPr>
        <p:txBody>
          <a:bodyPr wrap="square" rtlCol="0">
            <a:spAutoFit/>
          </a:bodyPr>
          <a:lstStyle/>
          <a:p>
            <a:r>
              <a:rPr lang="en-US" sz="2800" b="1" dirty="0">
                <a:solidFill>
                  <a:srgbClr val="C00000"/>
                </a:solidFill>
                <a:latin typeface="Segoe UI" panose="020B0502040204020203" pitchFamily="34" charset="0"/>
                <a:ea typeface="Segoe UI" panose="020B0502040204020203" pitchFamily="34" charset="0"/>
                <a:cs typeface="Segoe UI" panose="020B0502040204020203" pitchFamily="34" charset="0"/>
              </a:rPr>
              <a:t>The EEOC </a:t>
            </a:r>
          </a:p>
        </p:txBody>
      </p:sp>
    </p:spTree>
    <p:extLst>
      <p:ext uri="{BB962C8B-B14F-4D97-AF65-F5344CB8AC3E}">
        <p14:creationId xmlns:p14="http://schemas.microsoft.com/office/powerpoint/2010/main" val="9486176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0200" y="2819400"/>
            <a:ext cx="6553200" cy="3000821"/>
          </a:xfrm>
          <a:prstGeom prst="rect">
            <a:avLst/>
          </a:prstGeom>
          <a:noFill/>
        </p:spPr>
        <p:txBody>
          <a:bodyPr wrap="square" rtlCol="0">
            <a:spAutoFit/>
          </a:bodyPr>
          <a:lstStyle/>
          <a:p>
            <a:pPr>
              <a:lnSpc>
                <a:spcPct val="150000"/>
              </a:lnSpc>
            </a:pPr>
            <a:r>
              <a:rPr lang="en-US" dirty="0"/>
              <a:t>In 2015, the EEOC announced that they changed perspective and policy regarding leveraging existing Title VII employment protections of lesbian and gay people who have been discriminated against because of their sexual orientation. </a:t>
            </a:r>
          </a:p>
          <a:p>
            <a:pPr>
              <a:lnSpc>
                <a:spcPct val="150000"/>
              </a:lnSpc>
            </a:pPr>
            <a:r>
              <a:rPr lang="en-US" dirty="0"/>
              <a:t>The EEOC, uses protection from discrimination because of sex (a Title VII protection) in cases that involve employment discrimination of lesbian and gay employees. </a:t>
            </a:r>
          </a:p>
        </p:txBody>
      </p:sp>
      <p:sp>
        <p:nvSpPr>
          <p:cNvPr id="5" name="TextBox 4"/>
          <p:cNvSpPr txBox="1"/>
          <p:nvPr/>
        </p:nvSpPr>
        <p:spPr>
          <a:xfrm>
            <a:off x="838200" y="762000"/>
            <a:ext cx="3048000" cy="523220"/>
          </a:xfrm>
          <a:prstGeom prst="rect">
            <a:avLst/>
          </a:prstGeom>
          <a:noFill/>
        </p:spPr>
        <p:txBody>
          <a:bodyPr wrap="square" rtlCol="0">
            <a:spAutoFit/>
          </a:bodyPr>
          <a:lstStyle/>
          <a:p>
            <a:r>
              <a:rPr lang="en-US" sz="2800" b="1" dirty="0">
                <a:solidFill>
                  <a:srgbClr val="C00000"/>
                </a:solidFill>
                <a:latin typeface="Segoe UI" panose="020B0502040204020203" pitchFamily="34" charset="0"/>
                <a:ea typeface="Segoe UI" panose="020B0502040204020203" pitchFamily="34" charset="0"/>
                <a:cs typeface="Segoe UI" panose="020B0502040204020203" pitchFamily="34" charset="0"/>
              </a:rPr>
              <a:t>The EEOC </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20844407">
            <a:off x="340443" y="1307357"/>
            <a:ext cx="4447619" cy="1304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73190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472972"/>
            <a:ext cx="8458200" cy="1754326"/>
          </a:xfrm>
          <a:prstGeom prst="rect">
            <a:avLst/>
          </a:prstGeom>
          <a:noFill/>
        </p:spPr>
        <p:txBody>
          <a:bodyPr wrap="square" rtlCol="0">
            <a:spAutoFit/>
          </a:bodyPr>
          <a:lstStyle/>
          <a:p>
            <a:pPr>
              <a:lnSpc>
                <a:spcPct val="150000"/>
              </a:lnSpc>
            </a:pPr>
            <a:r>
              <a:rPr lang="en-US" dirty="0"/>
              <a:t>Commission comment:</a:t>
            </a:r>
          </a:p>
          <a:p>
            <a:pPr>
              <a:lnSpc>
                <a:spcPct val="150000"/>
              </a:lnSpc>
            </a:pPr>
            <a:r>
              <a:rPr lang="en-US" dirty="0"/>
              <a:t>“We conclude that sexual orientation is inherently a ‘sex-based consideration,’ and an allegation of discrimination based on sexual orientation is necessarily an allegation of sex discrimination under Title VII. “</a:t>
            </a:r>
          </a:p>
        </p:txBody>
      </p:sp>
      <p:sp>
        <p:nvSpPr>
          <p:cNvPr id="5" name="TextBox 4"/>
          <p:cNvSpPr txBox="1"/>
          <p:nvPr/>
        </p:nvSpPr>
        <p:spPr>
          <a:xfrm>
            <a:off x="838200" y="762000"/>
            <a:ext cx="3048000" cy="523220"/>
          </a:xfrm>
          <a:prstGeom prst="rect">
            <a:avLst/>
          </a:prstGeom>
          <a:noFill/>
        </p:spPr>
        <p:txBody>
          <a:bodyPr wrap="square" rtlCol="0">
            <a:spAutoFit/>
          </a:bodyPr>
          <a:lstStyle/>
          <a:p>
            <a:r>
              <a:rPr lang="en-US" sz="2800" b="1" dirty="0">
                <a:solidFill>
                  <a:srgbClr val="C00000"/>
                </a:solidFill>
                <a:latin typeface="Segoe UI" panose="020B0502040204020203" pitchFamily="34" charset="0"/>
                <a:ea typeface="Segoe UI" panose="020B0502040204020203" pitchFamily="34" charset="0"/>
                <a:cs typeface="Segoe UI" panose="020B0502040204020203" pitchFamily="34" charset="0"/>
              </a:rPr>
              <a:t>The EEOC </a:t>
            </a:r>
          </a:p>
        </p:txBody>
      </p:sp>
      <p:sp>
        <p:nvSpPr>
          <p:cNvPr id="6" name="TextBox 5"/>
          <p:cNvSpPr txBox="1"/>
          <p:nvPr/>
        </p:nvSpPr>
        <p:spPr>
          <a:xfrm>
            <a:off x="1143000" y="3733800"/>
            <a:ext cx="6858000" cy="1200329"/>
          </a:xfrm>
          <a:prstGeom prst="rect">
            <a:avLst/>
          </a:prstGeom>
          <a:noFill/>
        </p:spPr>
        <p:txBody>
          <a:bodyPr wrap="square" rtlCol="0">
            <a:spAutoFit/>
          </a:bodyPr>
          <a:lstStyle/>
          <a:p>
            <a:r>
              <a:rPr lang="en-US" dirty="0"/>
              <a:t>The commission’s perspective on the ability to ligate sexual orientation and employment cases supports those who reside in the states  where employment discrimination because of sexual orientation is still legal.  </a:t>
            </a:r>
          </a:p>
          <a:p>
            <a:endParaRPr lang="en-US" dirty="0"/>
          </a:p>
        </p:txBody>
      </p:sp>
      <p:sp>
        <p:nvSpPr>
          <p:cNvPr id="7" name="TextBox 6"/>
          <p:cNvSpPr txBox="1"/>
          <p:nvPr/>
        </p:nvSpPr>
        <p:spPr>
          <a:xfrm>
            <a:off x="457200" y="6242923"/>
            <a:ext cx="7315200" cy="600164"/>
          </a:xfrm>
          <a:prstGeom prst="rect">
            <a:avLst/>
          </a:prstGeom>
          <a:noFill/>
        </p:spPr>
        <p:txBody>
          <a:bodyPr wrap="square" rtlCol="0">
            <a:spAutoFit/>
          </a:bodyPr>
          <a:lstStyle/>
          <a:p>
            <a:r>
              <a:rPr lang="en-US" sz="1100" dirty="0"/>
              <a:t>Source: National Law Review, EEOC Says the Discrimination Based on Sexual Orientation Violates Title VII: Employment and Benefits Implications, July 21, 2015</a:t>
            </a:r>
            <a:br>
              <a:rPr lang="en-US" sz="1100" dirty="0"/>
            </a:br>
            <a:r>
              <a:rPr lang="en-US" sz="1100" dirty="0"/>
              <a:t>http://www.natlawreview.com/article/eeoc-says-discrimination-based-sexual-orientation-violates-title-vii-employment-and-</a:t>
            </a:r>
          </a:p>
        </p:txBody>
      </p:sp>
    </p:spTree>
    <p:extLst>
      <p:ext uri="{BB962C8B-B14F-4D97-AF65-F5344CB8AC3E}">
        <p14:creationId xmlns:p14="http://schemas.microsoft.com/office/powerpoint/2010/main" val="3992301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90EA3A-D65F-4117-9463-6494BE834423}"/>
              </a:ext>
            </a:extLst>
          </p:cNvPr>
          <p:cNvSpPr txBox="1"/>
          <p:nvPr/>
        </p:nvSpPr>
        <p:spPr>
          <a:xfrm>
            <a:off x="1219200" y="1981200"/>
            <a:ext cx="7162800" cy="2554545"/>
          </a:xfrm>
          <a:prstGeom prst="rect">
            <a:avLst/>
          </a:prstGeom>
          <a:noFill/>
        </p:spPr>
        <p:txBody>
          <a:bodyPr wrap="square" rtlCol="0">
            <a:spAutoFit/>
          </a:bodyPr>
          <a:lstStyle/>
          <a:p>
            <a:r>
              <a:rPr lang="en-US" sz="2000" dirty="0"/>
              <a:t>The USCA William’s Institute uses the Gallup poll data that indicates that in 2018, </a:t>
            </a:r>
            <a:r>
              <a:rPr lang="en-US" sz="2000" b="1" dirty="0"/>
              <a:t>4.5% of the US population identified as LBGT.</a:t>
            </a:r>
          </a:p>
          <a:p>
            <a:endParaRPr lang="en-US" sz="2000" dirty="0"/>
          </a:p>
          <a:p>
            <a:r>
              <a:rPr lang="en-US" sz="2000" dirty="0"/>
              <a:t>I would trust the Gallup poll data as UCLA does.</a:t>
            </a:r>
          </a:p>
          <a:p>
            <a:endParaRPr lang="en-US" sz="2000" dirty="0"/>
          </a:p>
          <a:p>
            <a:r>
              <a:rPr lang="en-US" sz="2000" dirty="0"/>
              <a:t>I’ve offered the UCLA Interactive website on LBGT data on the week page. </a:t>
            </a:r>
          </a:p>
        </p:txBody>
      </p:sp>
      <p:sp>
        <p:nvSpPr>
          <p:cNvPr id="3" name="TextBox 2">
            <a:extLst>
              <a:ext uri="{FF2B5EF4-FFF2-40B4-BE49-F238E27FC236}">
                <a16:creationId xmlns:a16="http://schemas.microsoft.com/office/drawing/2014/main" id="{59950854-6B00-47CF-9C9F-A8A6D7064B8E}"/>
              </a:ext>
            </a:extLst>
          </p:cNvPr>
          <p:cNvSpPr txBox="1"/>
          <p:nvPr/>
        </p:nvSpPr>
        <p:spPr>
          <a:xfrm>
            <a:off x="457200" y="6019800"/>
            <a:ext cx="7848600" cy="523220"/>
          </a:xfrm>
          <a:prstGeom prst="rect">
            <a:avLst/>
          </a:prstGeom>
          <a:noFill/>
        </p:spPr>
        <p:txBody>
          <a:bodyPr wrap="square" rtlCol="0">
            <a:spAutoFit/>
          </a:bodyPr>
          <a:lstStyle/>
          <a:p>
            <a:r>
              <a:rPr lang="en-US" sz="1400" b="1" dirty="0"/>
              <a:t>Source: </a:t>
            </a:r>
            <a:r>
              <a:rPr lang="en-US" sz="1400" dirty="0"/>
              <a:t>UCLA School of Law, Williams Institute</a:t>
            </a:r>
            <a:br>
              <a:rPr lang="en-US" sz="1400" dirty="0"/>
            </a:br>
            <a:r>
              <a:rPr lang="en-US" sz="1400" dirty="0">
                <a:hlinkClick r:id="rId2"/>
              </a:rPr>
              <a:t>https://williamsinstitute.law.ucla.edu/visualization/lgbt-stats/?topic=LGBT#density</a:t>
            </a:r>
            <a:endParaRPr lang="en-US" sz="1400" dirty="0"/>
          </a:p>
        </p:txBody>
      </p:sp>
    </p:spTree>
    <p:extLst>
      <p:ext uri="{BB962C8B-B14F-4D97-AF65-F5344CB8AC3E}">
        <p14:creationId xmlns:p14="http://schemas.microsoft.com/office/powerpoint/2010/main" val="42840278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2316" y="1828800"/>
            <a:ext cx="4191000" cy="4773468"/>
          </a:xfrm>
        </p:spPr>
        <p:txBody>
          <a:bodyPr>
            <a:noAutofit/>
          </a:bodyPr>
          <a:lstStyle/>
          <a:p>
            <a:pPr marL="0" indent="0">
              <a:lnSpc>
                <a:spcPct val="150000"/>
              </a:lnSpc>
              <a:buNone/>
            </a:pPr>
            <a:r>
              <a:rPr lang="en-US" sz="1800" dirty="0">
                <a:latin typeface="Cambria" panose="02040503050406030204" pitchFamily="18" charset="0"/>
              </a:rPr>
              <a:t>This week, you’ll hear from Mia Macy, a military veteran and a past detective on the Phoenix police force, regarding the employment discrimination she faced because she transitioned from a male to a female.</a:t>
            </a:r>
          </a:p>
          <a:p>
            <a:pPr marL="0" indent="0">
              <a:lnSpc>
                <a:spcPct val="150000"/>
              </a:lnSpc>
              <a:buNone/>
            </a:pPr>
            <a:r>
              <a:rPr lang="en-US" sz="1800" dirty="0">
                <a:latin typeface="Cambria" panose="02040503050406030204" pitchFamily="18" charset="0"/>
              </a:rPr>
              <a:t>Ms. Macy’s claim </a:t>
            </a:r>
            <a:r>
              <a:rPr lang="en-US" sz="1800" b="1" dirty="0">
                <a:latin typeface="Cambria" panose="02040503050406030204" pitchFamily="18" charset="0"/>
              </a:rPr>
              <a:t>was the first transgender case that EEOC supported </a:t>
            </a:r>
            <a:r>
              <a:rPr lang="en-US" sz="1800" dirty="0">
                <a:latin typeface="Cambria" panose="02040503050406030204" pitchFamily="18" charset="0"/>
              </a:rPr>
              <a:t>after its historic decision that transgender people could be  protected by Title VII of the Civil Rights Act. </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45028">
            <a:off x="98608" y="910397"/>
            <a:ext cx="5645991" cy="574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3800" y="3505200"/>
            <a:ext cx="2350366"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3316" y="2392408"/>
            <a:ext cx="3276600" cy="100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32412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289560-5C48-49CE-9408-B623D0D3E852}"/>
              </a:ext>
            </a:extLst>
          </p:cNvPr>
          <p:cNvSpPr txBox="1"/>
          <p:nvPr/>
        </p:nvSpPr>
        <p:spPr>
          <a:xfrm>
            <a:off x="1219200" y="2837765"/>
            <a:ext cx="6705600" cy="1323439"/>
          </a:xfrm>
          <a:prstGeom prst="rect">
            <a:avLst/>
          </a:prstGeom>
          <a:noFill/>
        </p:spPr>
        <p:txBody>
          <a:bodyPr wrap="square" rtlCol="0">
            <a:spAutoFit/>
          </a:bodyPr>
          <a:lstStyle/>
          <a:p>
            <a:r>
              <a:rPr lang="en-US" sz="2000" dirty="0"/>
              <a:t>The next two slides highlight two cases that were brought to the US Appetit Courts that involved the EEOC’s perspective that employment discrimination because of one’s sexual orientation is sex discrimination with </a:t>
            </a:r>
            <a:r>
              <a:rPr lang="en-US" sz="2000" b="1" dirty="0"/>
              <a:t>differing results</a:t>
            </a:r>
            <a:r>
              <a:rPr lang="en-US" sz="2000" dirty="0"/>
              <a:t>. </a:t>
            </a:r>
          </a:p>
        </p:txBody>
      </p:sp>
    </p:spTree>
    <p:extLst>
      <p:ext uri="{BB962C8B-B14F-4D97-AF65-F5344CB8AC3E}">
        <p14:creationId xmlns:p14="http://schemas.microsoft.com/office/powerpoint/2010/main" val="22930545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517" y="488706"/>
            <a:ext cx="4648200" cy="369332"/>
          </a:xfrm>
          <a:prstGeom prst="rect">
            <a:avLst/>
          </a:prstGeom>
          <a:noFill/>
        </p:spPr>
        <p:txBody>
          <a:bodyPr wrap="square" rtlCol="0">
            <a:spAutoFit/>
          </a:bodyPr>
          <a:lstStyle/>
          <a:p>
            <a:r>
              <a:rPr lang="en-US" b="1" dirty="0">
                <a:solidFill>
                  <a:srgbClr val="C00000"/>
                </a:solidFill>
              </a:rPr>
              <a:t>Hively vs Ivy Community College</a:t>
            </a:r>
          </a:p>
        </p:txBody>
      </p:sp>
      <p:pic>
        <p:nvPicPr>
          <p:cNvPr id="4" name="Picture 3"/>
          <p:cNvPicPr>
            <a:picLocks noChangeAspect="1"/>
          </p:cNvPicPr>
          <p:nvPr/>
        </p:nvPicPr>
        <p:blipFill>
          <a:blip r:embed="rId2"/>
          <a:stretch>
            <a:fillRect/>
          </a:stretch>
        </p:blipFill>
        <p:spPr>
          <a:xfrm>
            <a:off x="4963359" y="1828800"/>
            <a:ext cx="3843518" cy="4171162"/>
          </a:xfrm>
          <a:prstGeom prst="rect">
            <a:avLst/>
          </a:prstGeom>
          <a:ln w="22225">
            <a:solidFill>
              <a:schemeClr val="tx2"/>
            </a:solidFill>
          </a:ln>
        </p:spPr>
      </p:pic>
      <p:sp>
        <p:nvSpPr>
          <p:cNvPr id="5" name="TextBox 4"/>
          <p:cNvSpPr txBox="1"/>
          <p:nvPr/>
        </p:nvSpPr>
        <p:spPr>
          <a:xfrm>
            <a:off x="470517" y="1219200"/>
            <a:ext cx="4038600" cy="5078313"/>
          </a:xfrm>
          <a:prstGeom prst="rect">
            <a:avLst/>
          </a:prstGeom>
          <a:noFill/>
        </p:spPr>
        <p:txBody>
          <a:bodyPr wrap="square" rtlCol="0">
            <a:spAutoFit/>
          </a:bodyPr>
          <a:lstStyle/>
          <a:p>
            <a:r>
              <a:rPr lang="en-US" dirty="0"/>
              <a:t>Professor Kimberly Hively, claiming employment discrimination based on her sexual orientation as a lesbian took Ivey Community College to court and lost because </a:t>
            </a:r>
            <a:r>
              <a:rPr lang="en-US" b="1" dirty="0"/>
              <a:t>judges didn’t agree that Title VII provided protection based on sexual orientation, as the EEOC contends.</a:t>
            </a:r>
            <a:br>
              <a:rPr lang="en-US" b="1" dirty="0"/>
            </a:br>
            <a:endParaRPr lang="en-US" b="1" dirty="0"/>
          </a:p>
          <a:p>
            <a:r>
              <a:rPr lang="en-US" dirty="0"/>
              <a:t>Professor Hively’s attorneys petitioned the 7</a:t>
            </a:r>
            <a:r>
              <a:rPr lang="en-US" baseline="30000" dirty="0"/>
              <a:t>th</a:t>
            </a:r>
            <a:r>
              <a:rPr lang="en-US" dirty="0"/>
              <a:t> District Court of Appeals to review the case. The case was accepted. The case was won in April 2017. </a:t>
            </a:r>
            <a:r>
              <a:rPr lang="en-US" b="1" dirty="0"/>
              <a:t>The US Court of Appeals ruled in favor of Hively and supported the EEOC’s interpretation of Title VII. </a:t>
            </a:r>
            <a:r>
              <a:rPr lang="en-US" dirty="0"/>
              <a:t>Professor Hively can now sue the community college for employment discrimination. </a:t>
            </a:r>
            <a:br>
              <a:rPr lang="en-US" b="1" dirty="0"/>
            </a:br>
            <a:endParaRPr lang="en-US" b="1" dirty="0"/>
          </a:p>
        </p:txBody>
      </p:sp>
      <p:sp>
        <p:nvSpPr>
          <p:cNvPr id="3" name="Rectangle 2">
            <a:extLst>
              <a:ext uri="{FF2B5EF4-FFF2-40B4-BE49-F238E27FC236}">
                <a16:creationId xmlns:a16="http://schemas.microsoft.com/office/drawing/2014/main" id="{18CFC911-75BA-4C03-891D-7E6E29AD8C77}"/>
              </a:ext>
            </a:extLst>
          </p:cNvPr>
          <p:cNvSpPr/>
          <p:nvPr/>
        </p:nvSpPr>
        <p:spPr>
          <a:xfrm>
            <a:off x="621438" y="6297513"/>
            <a:ext cx="8229600" cy="461665"/>
          </a:xfrm>
          <a:prstGeom prst="rect">
            <a:avLst/>
          </a:prstGeom>
        </p:spPr>
        <p:txBody>
          <a:bodyPr wrap="square">
            <a:spAutoFit/>
          </a:bodyPr>
          <a:lstStyle/>
          <a:p>
            <a:r>
              <a:rPr lang="en-US" sz="1200" dirty="0"/>
              <a:t>Lesbian plaintiff in work discrimination suit sticking to fight</a:t>
            </a:r>
          </a:p>
          <a:p>
            <a:r>
              <a:rPr lang="en-US" sz="1200" dirty="0"/>
              <a:t>https://edition.cnn.com/2017/04/05/us/lgbt-employees-appeals-court-plaintiff/index.html</a:t>
            </a:r>
          </a:p>
        </p:txBody>
      </p:sp>
      <p:pic>
        <p:nvPicPr>
          <p:cNvPr id="6" name="Picture 5">
            <a:extLst>
              <a:ext uri="{FF2B5EF4-FFF2-40B4-BE49-F238E27FC236}">
                <a16:creationId xmlns:a16="http://schemas.microsoft.com/office/drawing/2014/main" id="{B465C914-E67D-49DA-BB0F-F7EF8E3C360D}"/>
              </a:ext>
            </a:extLst>
          </p:cNvPr>
          <p:cNvPicPr>
            <a:picLocks noChangeAspect="1"/>
          </p:cNvPicPr>
          <p:nvPr/>
        </p:nvPicPr>
        <p:blipFill>
          <a:blip r:embed="rId3"/>
          <a:stretch>
            <a:fillRect/>
          </a:stretch>
        </p:blipFill>
        <p:spPr>
          <a:xfrm>
            <a:off x="7231775" y="288233"/>
            <a:ext cx="1552168" cy="1404733"/>
          </a:xfrm>
          <a:prstGeom prst="rect">
            <a:avLst/>
          </a:prstGeom>
        </p:spPr>
      </p:pic>
    </p:spTree>
    <p:extLst>
      <p:ext uri="{BB962C8B-B14F-4D97-AF65-F5344CB8AC3E}">
        <p14:creationId xmlns:p14="http://schemas.microsoft.com/office/powerpoint/2010/main" val="6931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9400" y="673372"/>
            <a:ext cx="4648200" cy="369332"/>
          </a:xfrm>
          <a:prstGeom prst="rect">
            <a:avLst/>
          </a:prstGeom>
          <a:noFill/>
        </p:spPr>
        <p:txBody>
          <a:bodyPr wrap="square" rtlCol="0">
            <a:spAutoFit/>
          </a:bodyPr>
          <a:lstStyle/>
          <a:p>
            <a:r>
              <a:rPr lang="en-US" b="1" dirty="0">
                <a:solidFill>
                  <a:srgbClr val="C00000"/>
                </a:solidFill>
              </a:rPr>
              <a:t>2017 – Evens v. Georgia Regional Hospital </a:t>
            </a:r>
          </a:p>
        </p:txBody>
      </p:sp>
      <p:sp>
        <p:nvSpPr>
          <p:cNvPr id="5" name="TextBox 4"/>
          <p:cNvSpPr txBox="1"/>
          <p:nvPr/>
        </p:nvSpPr>
        <p:spPr>
          <a:xfrm>
            <a:off x="1840638" y="2274838"/>
            <a:ext cx="5791200" cy="2308324"/>
          </a:xfrm>
          <a:prstGeom prst="rect">
            <a:avLst/>
          </a:prstGeom>
          <a:noFill/>
        </p:spPr>
        <p:txBody>
          <a:bodyPr wrap="square" rtlCol="0">
            <a:spAutoFit/>
          </a:bodyPr>
          <a:lstStyle/>
          <a:p>
            <a:r>
              <a:rPr lang="en-US" dirty="0"/>
              <a:t>Jameka Evans </a:t>
            </a:r>
            <a:r>
              <a:rPr lang="en-US" b="1" dirty="0"/>
              <a:t>lost her case</a:t>
            </a:r>
            <a:r>
              <a:rPr lang="en-US" dirty="0"/>
              <a:t>.</a:t>
            </a:r>
          </a:p>
          <a:p>
            <a:endParaRPr lang="en-US" dirty="0"/>
          </a:p>
          <a:p>
            <a:r>
              <a:rPr lang="en-US" dirty="0"/>
              <a:t>11</a:t>
            </a:r>
            <a:r>
              <a:rPr lang="en-US" baseline="30000" dirty="0"/>
              <a:t>th</a:t>
            </a:r>
            <a:r>
              <a:rPr lang="en-US" dirty="0"/>
              <a:t> District Court of Appeals </a:t>
            </a:r>
            <a:r>
              <a:rPr lang="en-US" b="1" dirty="0"/>
              <a:t>did not agree with the EEOC</a:t>
            </a:r>
            <a:r>
              <a:rPr lang="en-US" dirty="0"/>
              <a:t> -  that employment discrimination based on sexual orientation is covered under sex discrimination.</a:t>
            </a:r>
          </a:p>
          <a:p>
            <a:endParaRPr lang="en-US" dirty="0"/>
          </a:p>
          <a:p>
            <a:r>
              <a:rPr lang="en-US" dirty="0"/>
              <a:t>The U.S. Supreme Court </a:t>
            </a:r>
            <a:r>
              <a:rPr lang="en-US" b="1" dirty="0"/>
              <a:t>declined </a:t>
            </a:r>
            <a:r>
              <a:rPr lang="en-US" dirty="0"/>
              <a:t>to review the 11</a:t>
            </a:r>
            <a:r>
              <a:rPr lang="en-US" baseline="30000" dirty="0"/>
              <a:t>th</a:t>
            </a:r>
            <a:r>
              <a:rPr lang="en-US" dirty="0"/>
              <a:t> District Court of Appeals ruling on the Evans case. </a:t>
            </a:r>
          </a:p>
        </p:txBody>
      </p:sp>
      <p:sp>
        <p:nvSpPr>
          <p:cNvPr id="3" name="Rectangle 2">
            <a:extLst>
              <a:ext uri="{FF2B5EF4-FFF2-40B4-BE49-F238E27FC236}">
                <a16:creationId xmlns:a16="http://schemas.microsoft.com/office/drawing/2014/main" id="{18CFC911-75BA-4C03-891D-7E6E29AD8C77}"/>
              </a:ext>
            </a:extLst>
          </p:cNvPr>
          <p:cNvSpPr/>
          <p:nvPr/>
        </p:nvSpPr>
        <p:spPr>
          <a:xfrm>
            <a:off x="621438" y="6297513"/>
            <a:ext cx="8229600" cy="461665"/>
          </a:xfrm>
          <a:prstGeom prst="rect">
            <a:avLst/>
          </a:prstGeom>
        </p:spPr>
        <p:txBody>
          <a:bodyPr wrap="square">
            <a:spAutoFit/>
          </a:bodyPr>
          <a:lstStyle/>
          <a:p>
            <a:r>
              <a:rPr lang="en-US" sz="1200" dirty="0"/>
              <a:t>Source: Reuters - </a:t>
            </a:r>
            <a:r>
              <a:rPr lang="en-US" sz="1200" dirty="0">
                <a:hlinkClick r:id="rId2"/>
              </a:rPr>
              <a:t>https://www.reuters.com/article/us-usa-court-lgbt/u-s-high-court-turns-away-dispute-over-gay-worker-protections-idUSKBN1E51OT</a:t>
            </a:r>
            <a:endParaRPr lang="en-US" sz="1200" dirty="0"/>
          </a:p>
        </p:txBody>
      </p:sp>
      <p:pic>
        <p:nvPicPr>
          <p:cNvPr id="7" name="Picture 6">
            <a:extLst>
              <a:ext uri="{FF2B5EF4-FFF2-40B4-BE49-F238E27FC236}">
                <a16:creationId xmlns:a16="http://schemas.microsoft.com/office/drawing/2014/main" id="{0428A98A-7DB8-4FF4-9668-4B91030D08CB}"/>
              </a:ext>
            </a:extLst>
          </p:cNvPr>
          <p:cNvPicPr>
            <a:picLocks noChangeAspect="1"/>
          </p:cNvPicPr>
          <p:nvPr/>
        </p:nvPicPr>
        <p:blipFill>
          <a:blip r:embed="rId3"/>
          <a:stretch>
            <a:fillRect/>
          </a:stretch>
        </p:blipFill>
        <p:spPr>
          <a:xfrm>
            <a:off x="7153694" y="149397"/>
            <a:ext cx="1697344" cy="1417282"/>
          </a:xfrm>
          <a:prstGeom prst="rect">
            <a:avLst/>
          </a:prstGeom>
          <a:solidFill>
            <a:schemeClr val="bg1"/>
          </a:solidFill>
          <a:ln w="19050">
            <a:solidFill>
              <a:schemeClr val="accent5">
                <a:lumMod val="75000"/>
              </a:schemeClr>
            </a:solidFill>
          </a:ln>
        </p:spPr>
      </p:pic>
    </p:spTree>
    <p:extLst>
      <p:ext uri="{BB962C8B-B14F-4D97-AF65-F5344CB8AC3E}">
        <p14:creationId xmlns:p14="http://schemas.microsoft.com/office/powerpoint/2010/main" val="9214672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8E8D8E-3C3B-4B03-BFD1-D74EC4F0714E}"/>
              </a:ext>
            </a:extLst>
          </p:cNvPr>
          <p:cNvSpPr txBox="1"/>
          <p:nvPr/>
        </p:nvSpPr>
        <p:spPr>
          <a:xfrm>
            <a:off x="495300" y="2209800"/>
            <a:ext cx="8153400" cy="2769989"/>
          </a:xfrm>
          <a:prstGeom prst="rect">
            <a:avLst/>
          </a:prstGeom>
          <a:solidFill>
            <a:schemeClr val="accent2">
              <a:lumMod val="20000"/>
              <a:lumOff val="80000"/>
            </a:schemeClr>
          </a:solidFill>
          <a:ln>
            <a:solidFill>
              <a:schemeClr val="tx1"/>
            </a:solidFill>
          </a:ln>
        </p:spPr>
        <p:txBody>
          <a:bodyPr wrap="square" rtlCol="0">
            <a:spAutoFit/>
          </a:bodyPr>
          <a:lstStyle/>
          <a:p>
            <a:r>
              <a:rPr lang="en-US" dirty="0"/>
              <a:t>One of two actions was needed to settle the issue of whether employment discrimination based on sexual orientation and gender identity is illegal on the Federal level:</a:t>
            </a:r>
          </a:p>
          <a:p>
            <a:endParaRPr lang="en-US" dirty="0"/>
          </a:p>
          <a:p>
            <a:r>
              <a:rPr lang="en-US" dirty="0"/>
              <a:t>1 - Congress: Both the House and the Senate could decide, and the president could sign the bill into law. </a:t>
            </a:r>
            <a:r>
              <a:rPr lang="en-US" i="1" dirty="0">
                <a:solidFill>
                  <a:srgbClr val="C00000"/>
                </a:solidFill>
              </a:rPr>
              <a:t>Currently, The Equality Act has been passed by the House.</a:t>
            </a:r>
          </a:p>
          <a:p>
            <a:endParaRPr lang="en-US" dirty="0"/>
          </a:p>
          <a:p>
            <a:r>
              <a:rPr lang="en-US" dirty="0"/>
              <a:t>2 - The Supreme Court could decide. </a:t>
            </a:r>
            <a:r>
              <a:rPr lang="en-US" sz="2400" i="1" dirty="0">
                <a:solidFill>
                  <a:srgbClr val="C00000"/>
                </a:solidFill>
              </a:rPr>
              <a:t>And option #2 is exactly what occurred. </a:t>
            </a:r>
          </a:p>
        </p:txBody>
      </p:sp>
    </p:spTree>
    <p:extLst>
      <p:ext uri="{BB962C8B-B14F-4D97-AF65-F5344CB8AC3E}">
        <p14:creationId xmlns:p14="http://schemas.microsoft.com/office/powerpoint/2010/main" val="31490562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tanding in front of a building&#10;&#10;Description automatically generated">
            <a:extLst>
              <a:ext uri="{FF2B5EF4-FFF2-40B4-BE49-F238E27FC236}">
                <a16:creationId xmlns:a16="http://schemas.microsoft.com/office/drawing/2014/main" id="{D6DE8435-AD2F-45AC-95BD-9ED26874D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447800"/>
            <a:ext cx="7635240" cy="5044440"/>
          </a:xfrm>
          <a:prstGeom prst="rect">
            <a:avLst/>
          </a:prstGeom>
        </p:spPr>
      </p:pic>
      <p:sp>
        <p:nvSpPr>
          <p:cNvPr id="4" name="TextBox 3">
            <a:extLst>
              <a:ext uri="{FF2B5EF4-FFF2-40B4-BE49-F238E27FC236}">
                <a16:creationId xmlns:a16="http://schemas.microsoft.com/office/drawing/2014/main" id="{39DFDF2F-ED57-41D6-86C8-0335C4EE81F0}"/>
              </a:ext>
            </a:extLst>
          </p:cNvPr>
          <p:cNvSpPr txBox="1"/>
          <p:nvPr/>
        </p:nvSpPr>
        <p:spPr>
          <a:xfrm>
            <a:off x="381000" y="533400"/>
            <a:ext cx="7239000" cy="738664"/>
          </a:xfrm>
          <a:prstGeom prst="rect">
            <a:avLst/>
          </a:prstGeom>
          <a:noFill/>
        </p:spPr>
        <p:txBody>
          <a:bodyPr wrap="square" rtlCol="0">
            <a:spAutoFit/>
          </a:bodyPr>
          <a:lstStyle/>
          <a:p>
            <a:r>
              <a:rPr lang="en-US" sz="2400" b="1" dirty="0"/>
              <a:t>Cases Before the Supreme Court</a:t>
            </a:r>
          </a:p>
          <a:p>
            <a:r>
              <a:rPr lang="en-US" b="1" dirty="0">
                <a:solidFill>
                  <a:srgbClr val="C00000"/>
                </a:solidFill>
              </a:rPr>
              <a:t>October 2019</a:t>
            </a:r>
          </a:p>
        </p:txBody>
      </p:sp>
    </p:spTree>
    <p:extLst>
      <p:ext uri="{BB962C8B-B14F-4D97-AF65-F5344CB8AC3E}">
        <p14:creationId xmlns:p14="http://schemas.microsoft.com/office/powerpoint/2010/main" val="36665709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3BCB0B-DE98-4F29-A4DD-650FB72D680E}"/>
              </a:ext>
            </a:extLst>
          </p:cNvPr>
          <p:cNvSpPr txBox="1"/>
          <p:nvPr/>
        </p:nvSpPr>
        <p:spPr>
          <a:xfrm>
            <a:off x="914400" y="2209800"/>
            <a:ext cx="7696200" cy="1938992"/>
          </a:xfrm>
          <a:prstGeom prst="rect">
            <a:avLst/>
          </a:prstGeom>
          <a:noFill/>
        </p:spPr>
        <p:txBody>
          <a:bodyPr wrap="square" rtlCol="0">
            <a:spAutoFit/>
          </a:bodyPr>
          <a:lstStyle/>
          <a:p>
            <a:r>
              <a:rPr lang="en-US" sz="2000" dirty="0"/>
              <a:t>The Supreme Court heard three cases involving employment discrimination of two gay employees and one transgender employee. </a:t>
            </a:r>
          </a:p>
          <a:p>
            <a:endParaRPr lang="en-US" sz="2000" dirty="0"/>
          </a:p>
          <a:p>
            <a:r>
              <a:rPr lang="en-US" sz="2000" b="1" dirty="0">
                <a:solidFill>
                  <a:srgbClr val="C00000"/>
                </a:solidFill>
              </a:rPr>
              <a:t>At issue: </a:t>
            </a:r>
            <a:r>
              <a:rPr lang="en-US" sz="2000" dirty="0"/>
              <a:t>Do the protections offered to employees “on the basis of sex” in Title VII of the 1964 Civil Rights Act also protect employees who identify as lesbian, gay and transgender? </a:t>
            </a:r>
          </a:p>
        </p:txBody>
      </p:sp>
    </p:spTree>
    <p:extLst>
      <p:ext uri="{BB962C8B-B14F-4D97-AF65-F5344CB8AC3E}">
        <p14:creationId xmlns:p14="http://schemas.microsoft.com/office/powerpoint/2010/main" val="2892136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CA0B38-F0AF-4F2B-9EAF-BFC267043FA4}"/>
              </a:ext>
            </a:extLst>
          </p:cNvPr>
          <p:cNvSpPr txBox="1"/>
          <p:nvPr/>
        </p:nvSpPr>
        <p:spPr>
          <a:xfrm>
            <a:off x="685800" y="1883926"/>
            <a:ext cx="3352800" cy="3754874"/>
          </a:xfrm>
          <a:prstGeom prst="rect">
            <a:avLst/>
          </a:prstGeom>
          <a:noFill/>
        </p:spPr>
        <p:txBody>
          <a:bodyPr wrap="square" rtlCol="0">
            <a:spAutoFit/>
          </a:bodyPr>
          <a:lstStyle/>
          <a:p>
            <a:r>
              <a:rPr lang="en-US" sz="2000" b="1" dirty="0"/>
              <a:t>Gerald Bostock </a:t>
            </a:r>
            <a:r>
              <a:rPr lang="en-US" sz="2000" dirty="0"/>
              <a:t>– Fired because he joined a gay-friendly community sports team.</a:t>
            </a:r>
          </a:p>
          <a:p>
            <a:endParaRPr lang="en-US" sz="2000" dirty="0"/>
          </a:p>
          <a:p>
            <a:r>
              <a:rPr lang="en-US" sz="2000" b="1" dirty="0"/>
              <a:t>Donald Zarda </a:t>
            </a:r>
            <a:r>
              <a:rPr lang="en-US" sz="2000" dirty="0"/>
              <a:t>– Fired because he was gay.</a:t>
            </a:r>
          </a:p>
          <a:p>
            <a:endParaRPr lang="en-US" sz="2000" dirty="0"/>
          </a:p>
          <a:p>
            <a:r>
              <a:rPr lang="en-US" sz="2000" b="1" dirty="0"/>
              <a:t>Aimee Stephens </a:t>
            </a:r>
            <a:r>
              <a:rPr lang="en-US" sz="2000" dirty="0"/>
              <a:t>– Fired because she transitioned from a male to a female.</a:t>
            </a:r>
          </a:p>
          <a:p>
            <a:endParaRPr lang="en-US" dirty="0"/>
          </a:p>
        </p:txBody>
      </p:sp>
      <p:sp>
        <p:nvSpPr>
          <p:cNvPr id="4" name="TextBox 3">
            <a:extLst>
              <a:ext uri="{FF2B5EF4-FFF2-40B4-BE49-F238E27FC236}">
                <a16:creationId xmlns:a16="http://schemas.microsoft.com/office/drawing/2014/main" id="{94F6CCEB-8103-4022-8517-DEB1F292E65C}"/>
              </a:ext>
            </a:extLst>
          </p:cNvPr>
          <p:cNvSpPr txBox="1"/>
          <p:nvPr/>
        </p:nvSpPr>
        <p:spPr>
          <a:xfrm>
            <a:off x="381000" y="1147292"/>
            <a:ext cx="4953000" cy="400110"/>
          </a:xfrm>
          <a:prstGeom prst="rect">
            <a:avLst/>
          </a:prstGeom>
          <a:noFill/>
        </p:spPr>
        <p:txBody>
          <a:bodyPr wrap="square" rtlCol="0">
            <a:spAutoFit/>
          </a:bodyPr>
          <a:lstStyle/>
          <a:p>
            <a:r>
              <a:rPr lang="en-US" sz="2000" b="1" dirty="0"/>
              <a:t>The Plaintiffs</a:t>
            </a:r>
          </a:p>
        </p:txBody>
      </p:sp>
      <p:pic>
        <p:nvPicPr>
          <p:cNvPr id="6" name="Picture 5" descr="A group of people standing in front of a building&#10;&#10;Description automatically generated">
            <a:extLst>
              <a:ext uri="{FF2B5EF4-FFF2-40B4-BE49-F238E27FC236}">
                <a16:creationId xmlns:a16="http://schemas.microsoft.com/office/drawing/2014/main" id="{0EE31721-A6EE-4F47-8134-21FD46967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2077039"/>
            <a:ext cx="3789580" cy="3233559"/>
          </a:xfrm>
          <a:prstGeom prst="rect">
            <a:avLst/>
          </a:prstGeom>
        </p:spPr>
      </p:pic>
      <p:sp>
        <p:nvSpPr>
          <p:cNvPr id="5" name="TextBox 4">
            <a:extLst>
              <a:ext uri="{FF2B5EF4-FFF2-40B4-BE49-F238E27FC236}">
                <a16:creationId xmlns:a16="http://schemas.microsoft.com/office/drawing/2014/main" id="{5D72415B-FF86-40E6-A2D1-72B771B2E37A}"/>
              </a:ext>
            </a:extLst>
          </p:cNvPr>
          <p:cNvSpPr txBox="1"/>
          <p:nvPr/>
        </p:nvSpPr>
        <p:spPr>
          <a:xfrm>
            <a:off x="4800600" y="5638800"/>
            <a:ext cx="3505200" cy="646331"/>
          </a:xfrm>
          <a:prstGeom prst="rect">
            <a:avLst/>
          </a:prstGeom>
          <a:noFill/>
        </p:spPr>
        <p:txBody>
          <a:bodyPr wrap="square" rtlCol="0">
            <a:spAutoFit/>
          </a:bodyPr>
          <a:lstStyle/>
          <a:p>
            <a:r>
              <a:rPr lang="en-US" dirty="0"/>
              <a:t>Aimee Stephens in front of the Supreme Court building.</a:t>
            </a:r>
          </a:p>
        </p:txBody>
      </p:sp>
    </p:spTree>
    <p:extLst>
      <p:ext uri="{BB962C8B-B14F-4D97-AF65-F5344CB8AC3E}">
        <p14:creationId xmlns:p14="http://schemas.microsoft.com/office/powerpoint/2010/main" val="14869704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E70802-173C-4A02-B071-53333F53EA39}"/>
              </a:ext>
            </a:extLst>
          </p:cNvPr>
          <p:cNvSpPr txBox="1"/>
          <p:nvPr/>
        </p:nvSpPr>
        <p:spPr>
          <a:xfrm>
            <a:off x="990600" y="838200"/>
            <a:ext cx="7467600" cy="1631216"/>
          </a:xfrm>
          <a:prstGeom prst="rect">
            <a:avLst/>
          </a:prstGeom>
          <a:noFill/>
        </p:spPr>
        <p:txBody>
          <a:bodyPr wrap="square" rtlCol="0">
            <a:spAutoFit/>
          </a:bodyPr>
          <a:lstStyle/>
          <a:p>
            <a:r>
              <a:rPr lang="en-US" sz="2000" dirty="0"/>
              <a:t>On June 15, 2020, the Justice’ s ruling on the cases was announced. </a:t>
            </a:r>
          </a:p>
          <a:p>
            <a:endParaRPr lang="en-US" sz="2000" dirty="0"/>
          </a:p>
          <a:p>
            <a:r>
              <a:rPr lang="en-US" sz="2000" b="1" dirty="0">
                <a:solidFill>
                  <a:srgbClr val="C00000"/>
                </a:solidFill>
              </a:rPr>
              <a:t>SCOTUS ruled with the plaintiffs.  </a:t>
            </a:r>
            <a:r>
              <a:rPr lang="en-US" sz="2000" b="1" dirty="0"/>
              <a:t>Title VII of the 1964 Civil Rights Act protects LBGTQ employees from employment discrimination. </a:t>
            </a:r>
          </a:p>
          <a:p>
            <a:endParaRPr lang="en-US" sz="2000" dirty="0"/>
          </a:p>
        </p:txBody>
      </p:sp>
      <p:sp>
        <p:nvSpPr>
          <p:cNvPr id="2" name="Rectangle 1">
            <a:extLst>
              <a:ext uri="{FF2B5EF4-FFF2-40B4-BE49-F238E27FC236}">
                <a16:creationId xmlns:a16="http://schemas.microsoft.com/office/drawing/2014/main" id="{57D6AD43-5195-4316-8FA7-5B171A3A14B8}"/>
              </a:ext>
            </a:extLst>
          </p:cNvPr>
          <p:cNvSpPr/>
          <p:nvPr/>
        </p:nvSpPr>
        <p:spPr>
          <a:xfrm>
            <a:off x="1409700" y="3680699"/>
            <a:ext cx="6324600" cy="1569660"/>
          </a:xfrm>
          <a:prstGeom prst="rect">
            <a:avLst/>
          </a:prstGeom>
        </p:spPr>
        <p:txBody>
          <a:bodyPr wrap="square">
            <a:spAutoFit/>
          </a:bodyPr>
          <a:lstStyle/>
          <a:p>
            <a:r>
              <a:rPr lang="en-US" sz="2000" dirty="0">
                <a:solidFill>
                  <a:srgbClr val="333333"/>
                </a:solidFill>
              </a:rPr>
              <a:t>“It is impossible to discriminate against a person for being homosexual or transgender without discriminating against that individual based on sex.”</a:t>
            </a:r>
          </a:p>
          <a:p>
            <a:endParaRPr lang="en-US" dirty="0">
              <a:solidFill>
                <a:srgbClr val="333333"/>
              </a:solidFill>
              <a:latin typeface="nyt-imperial"/>
            </a:endParaRPr>
          </a:p>
          <a:p>
            <a:r>
              <a:rPr lang="en-US" dirty="0"/>
              <a:t>               Justice Gorsuch in majority opinion </a:t>
            </a:r>
          </a:p>
        </p:txBody>
      </p:sp>
      <p:sp>
        <p:nvSpPr>
          <p:cNvPr id="4" name="TextBox 3">
            <a:extLst>
              <a:ext uri="{FF2B5EF4-FFF2-40B4-BE49-F238E27FC236}">
                <a16:creationId xmlns:a16="http://schemas.microsoft.com/office/drawing/2014/main" id="{DCABC3D8-B643-4ACA-8F6A-188CC8E4266C}"/>
              </a:ext>
            </a:extLst>
          </p:cNvPr>
          <p:cNvSpPr txBox="1"/>
          <p:nvPr/>
        </p:nvSpPr>
        <p:spPr>
          <a:xfrm>
            <a:off x="1028700" y="2469416"/>
            <a:ext cx="7391400" cy="707886"/>
          </a:xfrm>
          <a:prstGeom prst="rect">
            <a:avLst/>
          </a:prstGeom>
          <a:noFill/>
        </p:spPr>
        <p:txBody>
          <a:bodyPr wrap="square" rtlCol="0">
            <a:spAutoFit/>
          </a:bodyPr>
          <a:lstStyle/>
          <a:p>
            <a:r>
              <a:rPr lang="en-US" sz="2000" dirty="0"/>
              <a:t>The Justices determined that Title VII’s protection “because of sex” applied to LBGT employees.</a:t>
            </a:r>
          </a:p>
        </p:txBody>
      </p:sp>
      <p:sp>
        <p:nvSpPr>
          <p:cNvPr id="5" name="TextBox 4">
            <a:extLst>
              <a:ext uri="{FF2B5EF4-FFF2-40B4-BE49-F238E27FC236}">
                <a16:creationId xmlns:a16="http://schemas.microsoft.com/office/drawing/2014/main" id="{CD62DF72-CF61-4ABC-84B7-188028221658}"/>
              </a:ext>
            </a:extLst>
          </p:cNvPr>
          <p:cNvSpPr txBox="1"/>
          <p:nvPr/>
        </p:nvSpPr>
        <p:spPr>
          <a:xfrm>
            <a:off x="381000" y="6172200"/>
            <a:ext cx="8382000" cy="523220"/>
          </a:xfrm>
          <a:prstGeom prst="rect">
            <a:avLst/>
          </a:prstGeom>
          <a:noFill/>
        </p:spPr>
        <p:txBody>
          <a:bodyPr wrap="square" rtlCol="0">
            <a:spAutoFit/>
          </a:bodyPr>
          <a:lstStyle/>
          <a:p>
            <a:r>
              <a:rPr lang="en-US" sz="1400" b="1" dirty="0"/>
              <a:t>Source: </a:t>
            </a:r>
            <a:r>
              <a:rPr lang="en-US" sz="1400" dirty="0"/>
              <a:t>Liptak, A, (June 15, 2020). Civil Rights Law Protects Gay and Transgender Workers, Supreme Court Rules. New York Times. </a:t>
            </a:r>
          </a:p>
        </p:txBody>
      </p:sp>
    </p:spTree>
    <p:extLst>
      <p:ext uri="{BB962C8B-B14F-4D97-AF65-F5344CB8AC3E}">
        <p14:creationId xmlns:p14="http://schemas.microsoft.com/office/powerpoint/2010/main" val="22081579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37F6C4-3A45-40F3-83C3-3BBF97E00377}"/>
              </a:ext>
            </a:extLst>
          </p:cNvPr>
          <p:cNvPicPr>
            <a:picLocks noChangeAspect="1"/>
          </p:cNvPicPr>
          <p:nvPr/>
        </p:nvPicPr>
        <p:blipFill>
          <a:blip r:embed="rId2"/>
          <a:stretch>
            <a:fillRect/>
          </a:stretch>
        </p:blipFill>
        <p:spPr>
          <a:xfrm>
            <a:off x="1356888" y="1524000"/>
            <a:ext cx="6430223" cy="4358433"/>
          </a:xfrm>
          <a:prstGeom prst="rect">
            <a:avLst/>
          </a:prstGeom>
        </p:spPr>
      </p:pic>
      <p:sp>
        <p:nvSpPr>
          <p:cNvPr id="3" name="TextBox 2">
            <a:extLst>
              <a:ext uri="{FF2B5EF4-FFF2-40B4-BE49-F238E27FC236}">
                <a16:creationId xmlns:a16="http://schemas.microsoft.com/office/drawing/2014/main" id="{39ED1932-27EE-4AA3-AD28-F46503B33553}"/>
              </a:ext>
            </a:extLst>
          </p:cNvPr>
          <p:cNvSpPr txBox="1"/>
          <p:nvPr/>
        </p:nvSpPr>
        <p:spPr>
          <a:xfrm>
            <a:off x="457200" y="609600"/>
            <a:ext cx="8153400" cy="430887"/>
          </a:xfrm>
          <a:prstGeom prst="rect">
            <a:avLst/>
          </a:prstGeom>
          <a:noFill/>
        </p:spPr>
        <p:txBody>
          <a:bodyPr wrap="square" rtlCol="0">
            <a:spAutoFit/>
          </a:bodyPr>
          <a:lstStyle/>
          <a:p>
            <a:r>
              <a:rPr lang="en-US" sz="2200" b="1" dirty="0">
                <a:solidFill>
                  <a:srgbClr val="C00000"/>
                </a:solidFill>
              </a:rPr>
              <a:t>The 2020 SCOTUS ruling is supported by public opinion </a:t>
            </a:r>
          </a:p>
        </p:txBody>
      </p:sp>
      <p:sp>
        <p:nvSpPr>
          <p:cNvPr id="4" name="TextBox 3">
            <a:extLst>
              <a:ext uri="{FF2B5EF4-FFF2-40B4-BE49-F238E27FC236}">
                <a16:creationId xmlns:a16="http://schemas.microsoft.com/office/drawing/2014/main" id="{72CDE966-BC25-4336-B5F1-4F3A24E408F5}"/>
              </a:ext>
            </a:extLst>
          </p:cNvPr>
          <p:cNvSpPr txBox="1"/>
          <p:nvPr/>
        </p:nvSpPr>
        <p:spPr>
          <a:xfrm>
            <a:off x="381000" y="6172200"/>
            <a:ext cx="8382000" cy="523220"/>
          </a:xfrm>
          <a:prstGeom prst="rect">
            <a:avLst/>
          </a:prstGeom>
          <a:noFill/>
        </p:spPr>
        <p:txBody>
          <a:bodyPr wrap="square" rtlCol="0">
            <a:spAutoFit/>
          </a:bodyPr>
          <a:lstStyle/>
          <a:p>
            <a:r>
              <a:rPr lang="en-US" sz="1400" b="1" dirty="0"/>
              <a:t>Source of Graph: </a:t>
            </a:r>
            <a:r>
              <a:rPr lang="en-US" sz="1400" dirty="0"/>
              <a:t>Liptak, A, (June 15, 2020). Civil Rights Law Protects Gay and Transgender Workers, Supreme Court Rules. New York Times. </a:t>
            </a:r>
          </a:p>
        </p:txBody>
      </p:sp>
    </p:spTree>
    <p:extLst>
      <p:ext uri="{BB962C8B-B14F-4D97-AF65-F5344CB8AC3E}">
        <p14:creationId xmlns:p14="http://schemas.microsoft.com/office/powerpoint/2010/main" val="2297237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8AA0B1-2D9F-4573-B796-DBFC024DD443}"/>
              </a:ext>
            </a:extLst>
          </p:cNvPr>
          <p:cNvSpPr txBox="1"/>
          <p:nvPr/>
        </p:nvSpPr>
        <p:spPr>
          <a:xfrm>
            <a:off x="381000" y="1143000"/>
            <a:ext cx="7848600" cy="400110"/>
          </a:xfrm>
          <a:prstGeom prst="rect">
            <a:avLst/>
          </a:prstGeom>
          <a:noFill/>
        </p:spPr>
        <p:txBody>
          <a:bodyPr wrap="square" rtlCol="0">
            <a:spAutoFit/>
          </a:bodyPr>
          <a:lstStyle/>
          <a:p>
            <a:r>
              <a:rPr lang="en-US" sz="2000" b="1" dirty="0">
                <a:solidFill>
                  <a:srgbClr val="C00000"/>
                </a:solidFill>
              </a:rPr>
              <a:t>According to the 2018 Gallup Poll</a:t>
            </a:r>
          </a:p>
        </p:txBody>
      </p:sp>
      <p:pic>
        <p:nvPicPr>
          <p:cNvPr id="4" name="Picture 3" descr="A picture containing device&#10;&#10;Description automatically generated">
            <a:extLst>
              <a:ext uri="{FF2B5EF4-FFF2-40B4-BE49-F238E27FC236}">
                <a16:creationId xmlns:a16="http://schemas.microsoft.com/office/drawing/2014/main" id="{541166E5-864C-4870-8AC5-FDB137880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121894"/>
            <a:ext cx="3048000" cy="2984500"/>
          </a:xfrm>
          <a:prstGeom prst="rect">
            <a:avLst/>
          </a:prstGeom>
          <a:ln w="25400">
            <a:solidFill>
              <a:schemeClr val="tx2"/>
            </a:solidFill>
          </a:ln>
        </p:spPr>
      </p:pic>
      <p:pic>
        <p:nvPicPr>
          <p:cNvPr id="6" name="Picture 5" descr="A picture containing device&#10;&#10;Description automatically generated">
            <a:extLst>
              <a:ext uri="{FF2B5EF4-FFF2-40B4-BE49-F238E27FC236}">
                <a16:creationId xmlns:a16="http://schemas.microsoft.com/office/drawing/2014/main" id="{420532AC-810B-4188-A963-B3A29D294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2057400"/>
            <a:ext cx="3276600" cy="3038782"/>
          </a:xfrm>
          <a:prstGeom prst="rect">
            <a:avLst/>
          </a:prstGeom>
          <a:ln w="28575">
            <a:solidFill>
              <a:schemeClr val="tx2"/>
            </a:solidFill>
          </a:ln>
        </p:spPr>
      </p:pic>
      <p:sp>
        <p:nvSpPr>
          <p:cNvPr id="7" name="TextBox 6">
            <a:extLst>
              <a:ext uri="{FF2B5EF4-FFF2-40B4-BE49-F238E27FC236}">
                <a16:creationId xmlns:a16="http://schemas.microsoft.com/office/drawing/2014/main" id="{C47B72E3-B5F9-4D9C-9270-2314B7071B3E}"/>
              </a:ext>
            </a:extLst>
          </p:cNvPr>
          <p:cNvSpPr txBox="1"/>
          <p:nvPr/>
        </p:nvSpPr>
        <p:spPr>
          <a:xfrm>
            <a:off x="1371600" y="5410200"/>
            <a:ext cx="2286000" cy="369332"/>
          </a:xfrm>
          <a:prstGeom prst="rect">
            <a:avLst/>
          </a:prstGeom>
          <a:noFill/>
        </p:spPr>
        <p:txBody>
          <a:bodyPr wrap="square" rtlCol="0">
            <a:spAutoFit/>
          </a:bodyPr>
          <a:lstStyle/>
          <a:p>
            <a:pPr algn="ctr"/>
            <a:r>
              <a:rPr lang="en-US" b="1" dirty="0"/>
              <a:t>Gender</a:t>
            </a:r>
          </a:p>
        </p:txBody>
      </p:sp>
      <p:sp>
        <p:nvSpPr>
          <p:cNvPr id="8" name="TextBox 7">
            <a:extLst>
              <a:ext uri="{FF2B5EF4-FFF2-40B4-BE49-F238E27FC236}">
                <a16:creationId xmlns:a16="http://schemas.microsoft.com/office/drawing/2014/main" id="{A442FFBB-635D-4F5B-9DB2-31BF89DE6316}"/>
              </a:ext>
            </a:extLst>
          </p:cNvPr>
          <p:cNvSpPr txBox="1"/>
          <p:nvPr/>
        </p:nvSpPr>
        <p:spPr>
          <a:xfrm>
            <a:off x="5372100" y="5443194"/>
            <a:ext cx="2286000" cy="369332"/>
          </a:xfrm>
          <a:prstGeom prst="rect">
            <a:avLst/>
          </a:prstGeom>
          <a:noFill/>
        </p:spPr>
        <p:txBody>
          <a:bodyPr wrap="square" rtlCol="0">
            <a:spAutoFit/>
          </a:bodyPr>
          <a:lstStyle/>
          <a:p>
            <a:pPr algn="ctr"/>
            <a:r>
              <a:rPr lang="en-US" b="1" dirty="0"/>
              <a:t>Raising Children</a:t>
            </a:r>
          </a:p>
        </p:txBody>
      </p:sp>
    </p:spTree>
    <p:extLst>
      <p:ext uri="{BB962C8B-B14F-4D97-AF65-F5344CB8AC3E}">
        <p14:creationId xmlns:p14="http://schemas.microsoft.com/office/powerpoint/2010/main" val="7931843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98ADA6-9B12-45A0-B44E-4A8F357E9E9E}"/>
              </a:ext>
            </a:extLst>
          </p:cNvPr>
          <p:cNvSpPr/>
          <p:nvPr/>
        </p:nvSpPr>
        <p:spPr>
          <a:xfrm>
            <a:off x="990600" y="2209800"/>
            <a:ext cx="6781800" cy="2246769"/>
          </a:xfrm>
          <a:prstGeom prst="rect">
            <a:avLst/>
          </a:prstGeom>
        </p:spPr>
        <p:txBody>
          <a:bodyPr wrap="square">
            <a:spAutoFit/>
          </a:bodyPr>
          <a:lstStyle/>
          <a:p>
            <a:r>
              <a:rPr lang="en-US" sz="2000" dirty="0"/>
              <a:t>The lives of LBGTQ employees who work in states that did not specifically offer employment protections on the basis of sexual orientation and gender identity have been positively impacted. </a:t>
            </a:r>
          </a:p>
          <a:p>
            <a:endParaRPr lang="en-US" sz="2000" dirty="0"/>
          </a:p>
          <a:p>
            <a:r>
              <a:rPr lang="en-US" sz="2000" dirty="0"/>
              <a:t>That’s employees in MORE THAN HALF of the states in the US, where state law </a:t>
            </a:r>
            <a:r>
              <a:rPr lang="en-US" sz="2000" b="1" dirty="0"/>
              <a:t>did not </a:t>
            </a:r>
            <a:r>
              <a:rPr lang="en-US" sz="2000" dirty="0"/>
              <a:t>already offer employment protection for employees identifying as LBGTQ. </a:t>
            </a:r>
          </a:p>
        </p:txBody>
      </p:sp>
    </p:spTree>
    <p:extLst>
      <p:ext uri="{BB962C8B-B14F-4D97-AF65-F5344CB8AC3E}">
        <p14:creationId xmlns:p14="http://schemas.microsoft.com/office/powerpoint/2010/main" val="37361458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0"/>
            <a:ext cx="2895600" cy="2362200"/>
          </a:xfrm>
        </p:spPr>
        <p:txBody>
          <a:bodyPr>
            <a:noAutofit/>
          </a:bodyPr>
          <a:lstStyle/>
          <a:p>
            <a:pPr marL="0" indent="0">
              <a:buNone/>
            </a:pPr>
            <a:r>
              <a:rPr lang="en-US" sz="2000" dirty="0"/>
              <a:t>Both </a:t>
            </a:r>
            <a:r>
              <a:rPr lang="en-US" sz="2000" b="1" dirty="0">
                <a:solidFill>
                  <a:schemeClr val="tx2"/>
                </a:solidFill>
              </a:rPr>
              <a:t>sexual orientation and gender identity </a:t>
            </a:r>
            <a:r>
              <a:rPr lang="en-US" sz="2000" dirty="0"/>
              <a:t>were already protected under New Jersey's LAD (Law Against Discrimination before the 2020 Supreme Court ruling.</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3395" y="609600"/>
            <a:ext cx="5574442" cy="6031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8C924671-1E56-48FC-A53A-90B66FBCD6E5}"/>
              </a:ext>
            </a:extLst>
          </p:cNvPr>
          <p:cNvSpPr txBox="1"/>
          <p:nvPr/>
        </p:nvSpPr>
        <p:spPr>
          <a:xfrm>
            <a:off x="352995" y="838200"/>
            <a:ext cx="3200400" cy="430887"/>
          </a:xfrm>
          <a:prstGeom prst="rect">
            <a:avLst/>
          </a:prstGeom>
          <a:noFill/>
        </p:spPr>
        <p:txBody>
          <a:bodyPr wrap="square" rtlCol="0">
            <a:spAutoFit/>
          </a:bodyPr>
          <a:lstStyle/>
          <a:p>
            <a:r>
              <a:rPr lang="en-US" sz="2200" b="1" dirty="0">
                <a:solidFill>
                  <a:srgbClr val="C00000"/>
                </a:solidFill>
              </a:rPr>
              <a:t>New Jersey Law </a:t>
            </a:r>
          </a:p>
        </p:txBody>
      </p:sp>
    </p:spTree>
    <p:extLst>
      <p:ext uri="{BB962C8B-B14F-4D97-AF65-F5344CB8AC3E}">
        <p14:creationId xmlns:p14="http://schemas.microsoft.com/office/powerpoint/2010/main" val="12121707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138B7A-3D56-4025-832C-BAFF19D753B2}"/>
              </a:ext>
            </a:extLst>
          </p:cNvPr>
          <p:cNvSpPr/>
          <p:nvPr/>
        </p:nvSpPr>
        <p:spPr>
          <a:xfrm>
            <a:off x="1393135" y="2667000"/>
            <a:ext cx="6324600" cy="1938992"/>
          </a:xfrm>
          <a:prstGeom prst="rect">
            <a:avLst/>
          </a:prstGeom>
        </p:spPr>
        <p:txBody>
          <a:bodyPr wrap="square">
            <a:spAutoFit/>
          </a:bodyPr>
          <a:lstStyle/>
          <a:p>
            <a:r>
              <a:rPr lang="en-US" sz="2000" dirty="0">
                <a:solidFill>
                  <a:srgbClr val="313132"/>
                </a:solidFill>
                <a:latin typeface="freight-book"/>
              </a:rPr>
              <a:t>“This has to stop. The more and more we give to the homosexual community, the more and more this nation is going to be destroyed,” said Jacob Phelps, 36, from Topeka, Kansas, who held a sign that read, “Jesus will return in wrath.” “It’s very easy in the workplace, shut your mouth, do what you’re supposed to do.”</a:t>
            </a:r>
            <a:endParaRPr lang="en-US" sz="2000" dirty="0"/>
          </a:p>
        </p:txBody>
      </p:sp>
      <p:sp>
        <p:nvSpPr>
          <p:cNvPr id="3" name="TextBox 2">
            <a:extLst>
              <a:ext uri="{FF2B5EF4-FFF2-40B4-BE49-F238E27FC236}">
                <a16:creationId xmlns:a16="http://schemas.microsoft.com/office/drawing/2014/main" id="{8EE70802-173C-4A02-B071-53333F53EA39}"/>
              </a:ext>
            </a:extLst>
          </p:cNvPr>
          <p:cNvSpPr txBox="1"/>
          <p:nvPr/>
        </p:nvSpPr>
        <p:spPr>
          <a:xfrm>
            <a:off x="821635" y="1280249"/>
            <a:ext cx="7467600" cy="707886"/>
          </a:xfrm>
          <a:prstGeom prst="rect">
            <a:avLst/>
          </a:prstGeom>
          <a:noFill/>
        </p:spPr>
        <p:txBody>
          <a:bodyPr wrap="square" rtlCol="0">
            <a:spAutoFit/>
          </a:bodyPr>
          <a:lstStyle/>
          <a:p>
            <a:r>
              <a:rPr lang="en-US" sz="2000" dirty="0"/>
              <a:t>Regardless of the ruling, there will be people who do not support employment rights for people who identify as LBGTQ . </a:t>
            </a:r>
          </a:p>
        </p:txBody>
      </p:sp>
      <p:sp>
        <p:nvSpPr>
          <p:cNvPr id="4" name="TextBox 3">
            <a:extLst>
              <a:ext uri="{FF2B5EF4-FFF2-40B4-BE49-F238E27FC236}">
                <a16:creationId xmlns:a16="http://schemas.microsoft.com/office/drawing/2014/main" id="{D1765F5D-3C00-4297-889D-9EBE847FEC99}"/>
              </a:ext>
            </a:extLst>
          </p:cNvPr>
          <p:cNvSpPr txBox="1"/>
          <p:nvPr/>
        </p:nvSpPr>
        <p:spPr>
          <a:xfrm>
            <a:off x="228600" y="5943600"/>
            <a:ext cx="8077200" cy="738664"/>
          </a:xfrm>
          <a:prstGeom prst="rect">
            <a:avLst/>
          </a:prstGeom>
          <a:noFill/>
        </p:spPr>
        <p:txBody>
          <a:bodyPr wrap="square" rtlCol="0">
            <a:spAutoFit/>
          </a:bodyPr>
          <a:lstStyle/>
          <a:p>
            <a:r>
              <a:rPr lang="en-US" sz="1400" b="1" dirty="0"/>
              <a:t>Source: </a:t>
            </a:r>
            <a:r>
              <a:rPr lang="en-US" sz="1400" dirty="0"/>
              <a:t>For LGBT people outside U.S. Supreme Court, Cases Have a Familiar Ring, October 8, 2019, Reuters.</a:t>
            </a:r>
          </a:p>
          <a:p>
            <a:r>
              <a:rPr lang="en-US" sz="1400" dirty="0"/>
              <a:t>https://www.reuters.com/article/uk-usa-court-lgbt-rally/for-lgbt-people-outside-u-s-supreme-court-cases-have-a-familiar-ring-idUSKBN1WN22N</a:t>
            </a:r>
          </a:p>
        </p:txBody>
      </p:sp>
    </p:spTree>
    <p:extLst>
      <p:ext uri="{BB962C8B-B14F-4D97-AF65-F5344CB8AC3E}">
        <p14:creationId xmlns:p14="http://schemas.microsoft.com/office/powerpoint/2010/main" val="19857973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76200"/>
            <a:ext cx="8229600" cy="1143000"/>
          </a:xfrm>
        </p:spPr>
        <p:txBody>
          <a:bodyPr>
            <a:noAutofit/>
          </a:bodyPr>
          <a:lstStyle/>
          <a:p>
            <a:r>
              <a:rPr lang="en-US" sz="2800" b="1" dirty="0">
                <a:solidFill>
                  <a:schemeClr val="tx2"/>
                </a:solidFill>
                <a:latin typeface="Segoe UI Symbol" panose="020B0502040204020203" pitchFamily="34" charset="0"/>
                <a:ea typeface="Segoe UI Symbol" panose="020B0502040204020203" pitchFamily="34" charset="0"/>
              </a:rPr>
              <a:t>Contemporary Issues: </a:t>
            </a:r>
            <a:r>
              <a:rPr lang="en-US" sz="2800" b="1" i="1" dirty="0">
                <a:solidFill>
                  <a:srgbClr val="C00000"/>
                </a:solidFill>
                <a:latin typeface="Segoe UI Symbol" panose="020B0502040204020203" pitchFamily="34" charset="0"/>
                <a:ea typeface="Segoe UI Symbol" panose="020B0502040204020203" pitchFamily="34" charset="0"/>
              </a:rPr>
              <a:t>What’s Going on in the US?</a:t>
            </a:r>
          </a:p>
        </p:txBody>
      </p:sp>
      <p:pic>
        <p:nvPicPr>
          <p:cNvPr id="6" name="Picture 4" descr="footerb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flipV="1">
            <a:off x="1934817" y="1219200"/>
            <a:ext cx="7010400" cy="560727"/>
          </a:xfrm>
          <a:prstGeom prst="rect">
            <a:avLst/>
          </a:prstGeom>
          <a:noFill/>
        </p:spPr>
      </p:pic>
      <p:sp>
        <p:nvSpPr>
          <p:cNvPr id="2" name="TextBox 1"/>
          <p:cNvSpPr txBox="1"/>
          <p:nvPr/>
        </p:nvSpPr>
        <p:spPr>
          <a:xfrm>
            <a:off x="457200" y="2518757"/>
            <a:ext cx="8488017" cy="400110"/>
          </a:xfrm>
          <a:prstGeom prst="rect">
            <a:avLst/>
          </a:prstGeom>
          <a:noFill/>
        </p:spPr>
        <p:txBody>
          <a:bodyPr wrap="square" rtlCol="0">
            <a:spAutoFit/>
          </a:bodyPr>
          <a:lstStyle/>
          <a:p>
            <a:r>
              <a:rPr lang="en-US" sz="2000" dirty="0"/>
              <a:t> </a:t>
            </a:r>
            <a:endParaRPr lang="en-US" sz="2000" dirty="0">
              <a:latin typeface="Cambria" panose="02040503050406030204" pitchFamily="18" charset="0"/>
            </a:endParaRPr>
          </a:p>
        </p:txBody>
      </p:sp>
      <p:sp>
        <p:nvSpPr>
          <p:cNvPr id="3" name="TextBox 2"/>
          <p:cNvSpPr txBox="1"/>
          <p:nvPr/>
        </p:nvSpPr>
        <p:spPr>
          <a:xfrm>
            <a:off x="848139" y="3015804"/>
            <a:ext cx="7772400" cy="1477328"/>
          </a:xfrm>
          <a:prstGeom prst="rect">
            <a:avLst/>
          </a:prstGeom>
          <a:noFill/>
        </p:spPr>
        <p:txBody>
          <a:bodyPr wrap="square" rtlCol="0">
            <a:spAutoFit/>
          </a:bodyPr>
          <a:lstStyle/>
          <a:p>
            <a:endParaRPr lang="en-US" dirty="0"/>
          </a:p>
          <a:p>
            <a:pPr marL="342900" indent="-342900">
              <a:buFont typeface="Wingdings" panose="05000000000000000000" pitchFamily="2" charset="2"/>
              <a:buChar char="ü"/>
            </a:pPr>
            <a:r>
              <a:rPr lang="en-US" dirty="0"/>
              <a:t>Businesses support the LBGTQ employee continue to increase</a:t>
            </a:r>
            <a:br>
              <a:rPr lang="en-US" dirty="0"/>
            </a:br>
            <a:endParaRPr lang="en-US" dirty="0"/>
          </a:p>
          <a:p>
            <a:pPr marL="342900" indent="-342900">
              <a:buFont typeface="Wingdings" panose="05000000000000000000" pitchFamily="2" charset="2"/>
              <a:buChar char="ü"/>
            </a:pPr>
            <a:r>
              <a:rPr lang="en-US" dirty="0">
                <a:latin typeface="Cambria" panose="02040503050406030204" pitchFamily="18" charset="0"/>
              </a:rPr>
              <a:t>Historic representation in the 116</a:t>
            </a:r>
            <a:r>
              <a:rPr lang="en-US" baseline="30000" dirty="0">
                <a:latin typeface="Cambria" panose="02040503050406030204" pitchFamily="18" charset="0"/>
              </a:rPr>
              <a:t>th</a:t>
            </a:r>
            <a:r>
              <a:rPr lang="en-US" dirty="0">
                <a:latin typeface="Cambria" panose="02040503050406030204" pitchFamily="18" charset="0"/>
              </a:rPr>
              <a:t> US Congress</a:t>
            </a:r>
            <a:br>
              <a:rPr lang="en-US" dirty="0">
                <a:latin typeface="Cambria" panose="02040503050406030204" pitchFamily="18" charset="0"/>
              </a:rPr>
            </a:br>
            <a:endParaRPr lang="en-US" dirty="0">
              <a:latin typeface="Cambria" panose="02040503050406030204" pitchFamily="18" charset="0"/>
            </a:endParaRPr>
          </a:p>
        </p:txBody>
      </p:sp>
    </p:spTree>
    <p:extLst>
      <p:ext uri="{BB962C8B-B14F-4D97-AF65-F5344CB8AC3E}">
        <p14:creationId xmlns:p14="http://schemas.microsoft.com/office/powerpoint/2010/main" val="7642336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5171" y="1394466"/>
            <a:ext cx="4267200" cy="707886"/>
          </a:xfrm>
          <a:prstGeom prst="rect">
            <a:avLst/>
          </a:prstGeom>
          <a:noFill/>
        </p:spPr>
        <p:txBody>
          <a:bodyPr wrap="square" rtlCol="0">
            <a:spAutoFit/>
          </a:bodyPr>
          <a:lstStyle/>
          <a:p>
            <a:r>
              <a:rPr lang="en-US" sz="2000" b="1" dirty="0">
                <a:solidFill>
                  <a:schemeClr val="tx2"/>
                </a:solidFill>
              </a:rPr>
              <a:t>Human Rights Campaign Corporate Equity Index (CEI)  2020</a:t>
            </a:r>
          </a:p>
        </p:txBody>
      </p:sp>
      <p:sp>
        <p:nvSpPr>
          <p:cNvPr id="5" name="TextBox 4"/>
          <p:cNvSpPr txBox="1"/>
          <p:nvPr/>
        </p:nvSpPr>
        <p:spPr>
          <a:xfrm>
            <a:off x="785428" y="3561875"/>
            <a:ext cx="7848600" cy="1477328"/>
          </a:xfrm>
          <a:prstGeom prst="rect">
            <a:avLst/>
          </a:prstGeom>
          <a:noFill/>
        </p:spPr>
        <p:txBody>
          <a:bodyPr wrap="square" rtlCol="0">
            <a:spAutoFit/>
          </a:bodyPr>
          <a:lstStyle/>
          <a:p>
            <a:r>
              <a:rPr lang="en-US" dirty="0"/>
              <a:t>Since 2002, each year the nonprofit advocacy group Human Rights Campaign has measured the support that companies offer their LBGT employees. </a:t>
            </a:r>
          </a:p>
          <a:p>
            <a:endParaRPr lang="en-US" dirty="0"/>
          </a:p>
          <a:p>
            <a:r>
              <a:rPr lang="en-US" dirty="0"/>
              <a:t>In 2020, 686 major business earned a top score of 100% on the CEI. Some of  year’s statistics on the next several slides. </a:t>
            </a:r>
          </a:p>
        </p:txBody>
      </p:sp>
      <p:sp>
        <p:nvSpPr>
          <p:cNvPr id="8" name="Rectangle 7">
            <a:extLst>
              <a:ext uri="{FF2B5EF4-FFF2-40B4-BE49-F238E27FC236}">
                <a16:creationId xmlns:a16="http://schemas.microsoft.com/office/drawing/2014/main" id="{CF5EE815-0FA0-486D-A2E9-DB9222CFD584}"/>
              </a:ext>
            </a:extLst>
          </p:cNvPr>
          <p:cNvSpPr/>
          <p:nvPr/>
        </p:nvSpPr>
        <p:spPr>
          <a:xfrm>
            <a:off x="468493" y="5943600"/>
            <a:ext cx="8207013" cy="738664"/>
          </a:xfrm>
          <a:prstGeom prst="rect">
            <a:avLst/>
          </a:prstGeom>
        </p:spPr>
        <p:txBody>
          <a:bodyPr wrap="square">
            <a:spAutoFit/>
          </a:bodyPr>
          <a:lstStyle/>
          <a:p>
            <a:r>
              <a:rPr lang="en-US" sz="1400" b="1" dirty="0"/>
              <a:t>Source: </a:t>
            </a:r>
            <a:r>
              <a:rPr lang="en-US" sz="1400" dirty="0"/>
              <a:t>Corporate Equity Index, 2020.</a:t>
            </a:r>
            <a:br>
              <a:rPr lang="en-US" sz="1400" b="1" dirty="0"/>
            </a:br>
            <a:r>
              <a:rPr lang="en-US" sz="1400" dirty="0"/>
              <a:t>https://assets2.hrc.org/files/assets/resources/CEI-2020.pdf?_ga=2.216162454.1409974327.1592347854-1874565387.1592347854</a:t>
            </a:r>
          </a:p>
        </p:txBody>
      </p:sp>
      <p:pic>
        <p:nvPicPr>
          <p:cNvPr id="2" name="Picture 1">
            <a:extLst>
              <a:ext uri="{FF2B5EF4-FFF2-40B4-BE49-F238E27FC236}">
                <a16:creationId xmlns:a16="http://schemas.microsoft.com/office/drawing/2014/main" id="{ED5B23B7-C79B-44A0-A6B1-E646049DDD00}"/>
              </a:ext>
            </a:extLst>
          </p:cNvPr>
          <p:cNvPicPr>
            <a:picLocks noChangeAspect="1"/>
          </p:cNvPicPr>
          <p:nvPr/>
        </p:nvPicPr>
        <p:blipFill>
          <a:blip r:embed="rId2"/>
          <a:stretch>
            <a:fillRect/>
          </a:stretch>
        </p:blipFill>
        <p:spPr>
          <a:xfrm>
            <a:off x="4952999" y="-5873"/>
            <a:ext cx="4154557" cy="2863554"/>
          </a:xfrm>
          <a:prstGeom prst="rect">
            <a:avLst/>
          </a:prstGeom>
        </p:spPr>
      </p:pic>
    </p:spTree>
    <p:extLst>
      <p:ext uri="{BB962C8B-B14F-4D97-AF65-F5344CB8AC3E}">
        <p14:creationId xmlns:p14="http://schemas.microsoft.com/office/powerpoint/2010/main" val="27128292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78179E-0967-47DC-A48A-C74809C571CB}"/>
              </a:ext>
            </a:extLst>
          </p:cNvPr>
          <p:cNvPicPr>
            <a:picLocks noChangeAspect="1"/>
          </p:cNvPicPr>
          <p:nvPr/>
        </p:nvPicPr>
        <p:blipFill>
          <a:blip r:embed="rId2"/>
          <a:stretch>
            <a:fillRect/>
          </a:stretch>
        </p:blipFill>
        <p:spPr>
          <a:xfrm>
            <a:off x="533400" y="1790700"/>
            <a:ext cx="8274603" cy="3276600"/>
          </a:xfrm>
          <a:prstGeom prst="rect">
            <a:avLst/>
          </a:prstGeom>
        </p:spPr>
      </p:pic>
      <p:sp>
        <p:nvSpPr>
          <p:cNvPr id="6" name="TextBox 5">
            <a:extLst>
              <a:ext uri="{FF2B5EF4-FFF2-40B4-BE49-F238E27FC236}">
                <a16:creationId xmlns:a16="http://schemas.microsoft.com/office/drawing/2014/main" id="{F18C5FF0-91BA-49FC-A326-C3C2A4CEE142}"/>
              </a:ext>
            </a:extLst>
          </p:cNvPr>
          <p:cNvSpPr txBox="1"/>
          <p:nvPr/>
        </p:nvSpPr>
        <p:spPr>
          <a:xfrm>
            <a:off x="569843" y="1355539"/>
            <a:ext cx="1676400" cy="461665"/>
          </a:xfrm>
          <a:prstGeom prst="rect">
            <a:avLst/>
          </a:prstGeom>
          <a:noFill/>
        </p:spPr>
        <p:txBody>
          <a:bodyPr wrap="square" rtlCol="0">
            <a:spAutoFit/>
          </a:bodyPr>
          <a:lstStyle/>
          <a:p>
            <a:r>
              <a:rPr lang="en-US" sz="2400" b="1" dirty="0">
                <a:solidFill>
                  <a:srgbClr val="C00000"/>
                </a:solidFill>
              </a:rPr>
              <a:t>2020</a:t>
            </a:r>
          </a:p>
        </p:txBody>
      </p:sp>
      <p:sp>
        <p:nvSpPr>
          <p:cNvPr id="7" name="Rectangle 6">
            <a:extLst>
              <a:ext uri="{FF2B5EF4-FFF2-40B4-BE49-F238E27FC236}">
                <a16:creationId xmlns:a16="http://schemas.microsoft.com/office/drawing/2014/main" id="{FAD5FD1B-6C2E-4D6F-9448-EA85626421D7}"/>
              </a:ext>
            </a:extLst>
          </p:cNvPr>
          <p:cNvSpPr/>
          <p:nvPr/>
        </p:nvSpPr>
        <p:spPr>
          <a:xfrm>
            <a:off x="468493" y="5943600"/>
            <a:ext cx="8207013" cy="738664"/>
          </a:xfrm>
          <a:prstGeom prst="rect">
            <a:avLst/>
          </a:prstGeom>
        </p:spPr>
        <p:txBody>
          <a:bodyPr wrap="square">
            <a:spAutoFit/>
          </a:bodyPr>
          <a:lstStyle/>
          <a:p>
            <a:r>
              <a:rPr lang="en-US" sz="1400" b="1" dirty="0"/>
              <a:t>Source of Chart: </a:t>
            </a:r>
            <a:r>
              <a:rPr lang="en-US" sz="1400" dirty="0"/>
              <a:t>Corporate Equity Index, 2020 – page 6.</a:t>
            </a:r>
            <a:br>
              <a:rPr lang="en-US" sz="1400" b="1" dirty="0"/>
            </a:br>
            <a:r>
              <a:rPr lang="en-US" sz="1400" dirty="0"/>
              <a:t>https://assets2.hrc.org/files/assets/resources/CEI-2020.pdf?_ga=2.216162454.1409974327.1592347854-1874565387.1592347854</a:t>
            </a:r>
          </a:p>
        </p:txBody>
      </p:sp>
    </p:spTree>
    <p:extLst>
      <p:ext uri="{BB962C8B-B14F-4D97-AF65-F5344CB8AC3E}">
        <p14:creationId xmlns:p14="http://schemas.microsoft.com/office/powerpoint/2010/main" val="22007546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2057400"/>
            <a:ext cx="7391400" cy="2895600"/>
          </a:xfrm>
        </p:spPr>
        <p:txBody>
          <a:bodyPr>
            <a:noAutofit/>
          </a:bodyPr>
          <a:lstStyle/>
          <a:p>
            <a:pPr marL="0" lvl="0" indent="0">
              <a:buNone/>
            </a:pPr>
            <a:r>
              <a:rPr lang="en-US" sz="2000" dirty="0"/>
              <a:t>Large corporations are increasingly abandoning health-care benefit discrimination by providing benefits that include medically necessary transition-related care for trans employees. While these types of benefits were only offered by 5% of major US companies in 2002, (when HRC began the Corporate Equity Index) as of  2020, 65% of all major companies offer the benefits to employees.  (88% of those participating in the equity index for 2020)</a:t>
            </a:r>
          </a:p>
          <a:p>
            <a:pPr marL="0" lvl="0" indent="0">
              <a:buNone/>
            </a:pPr>
            <a:r>
              <a:rPr lang="en-US" sz="2000" dirty="0"/>
              <a:t>(p. 6 of 2020 Corporate Equity Index.)</a:t>
            </a:r>
          </a:p>
        </p:txBody>
      </p:sp>
      <p:sp>
        <p:nvSpPr>
          <p:cNvPr id="2" name="TextBox 1">
            <a:extLst>
              <a:ext uri="{FF2B5EF4-FFF2-40B4-BE49-F238E27FC236}">
                <a16:creationId xmlns:a16="http://schemas.microsoft.com/office/drawing/2014/main" id="{6850C836-2440-45DB-8BB6-56ED730A0402}"/>
              </a:ext>
            </a:extLst>
          </p:cNvPr>
          <p:cNvSpPr txBox="1"/>
          <p:nvPr/>
        </p:nvSpPr>
        <p:spPr>
          <a:xfrm>
            <a:off x="762000" y="1066800"/>
            <a:ext cx="5486400" cy="430887"/>
          </a:xfrm>
          <a:prstGeom prst="rect">
            <a:avLst/>
          </a:prstGeom>
          <a:noFill/>
        </p:spPr>
        <p:txBody>
          <a:bodyPr wrap="square" rtlCol="0">
            <a:spAutoFit/>
          </a:bodyPr>
          <a:lstStyle/>
          <a:p>
            <a:r>
              <a:rPr lang="en-US" sz="2200" b="1" dirty="0">
                <a:solidFill>
                  <a:srgbClr val="C00000"/>
                </a:solidFill>
              </a:rPr>
              <a:t>Transgender Inclusive Benefits</a:t>
            </a:r>
          </a:p>
        </p:txBody>
      </p:sp>
    </p:spTree>
    <p:extLst>
      <p:ext uri="{BB962C8B-B14F-4D97-AF65-F5344CB8AC3E}">
        <p14:creationId xmlns:p14="http://schemas.microsoft.com/office/powerpoint/2010/main" val="38879419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F21AD9-78AD-472E-9ACB-B0E50CE29AE7}"/>
              </a:ext>
            </a:extLst>
          </p:cNvPr>
          <p:cNvSpPr txBox="1"/>
          <p:nvPr/>
        </p:nvSpPr>
        <p:spPr>
          <a:xfrm>
            <a:off x="875611" y="1447800"/>
            <a:ext cx="7689130" cy="3477875"/>
          </a:xfrm>
          <a:prstGeom prst="rect">
            <a:avLst/>
          </a:prstGeom>
          <a:noFill/>
        </p:spPr>
        <p:txBody>
          <a:bodyPr wrap="square" rtlCol="0">
            <a:spAutoFit/>
          </a:bodyPr>
          <a:lstStyle/>
          <a:p>
            <a:r>
              <a:rPr lang="en-US" sz="2000" dirty="0"/>
              <a:t>“</a:t>
            </a:r>
            <a:r>
              <a:rPr lang="en-US" sz="2000" b="1" dirty="0"/>
              <a:t>Over the last five years, the rates of corporate engagement on matters of LGBTQ equality under the law and LGBTQ-related public policy have skyrocketed. </a:t>
            </a:r>
            <a:r>
              <a:rPr lang="en-US" sz="2000" dirty="0"/>
              <a:t>As hundreds anti-LGBTQ bills proliferated across the states over the last several years of legislative sessions, businesses spoke out and rebuked attempts to undermine LGBTQ civil rights at record rates from state-to-state. These corporate leaders are speaking out not just</a:t>
            </a:r>
          </a:p>
          <a:p>
            <a:r>
              <a:rPr lang="en-US" sz="2000" dirty="0"/>
              <a:t>on principle but also because anti-LGBTQ bills that attempt to curb access to public services for transgender people, or deny basic services to LGBTQ families, or preempt local nondiscrimination ordinances ultimately put their employees and their families, as well as their</a:t>
            </a:r>
          </a:p>
          <a:p>
            <a:r>
              <a:rPr lang="en-US" sz="2000" dirty="0"/>
              <a:t>customers, at risk. “</a:t>
            </a:r>
          </a:p>
        </p:txBody>
      </p:sp>
      <p:sp>
        <p:nvSpPr>
          <p:cNvPr id="5" name="TextBox 4">
            <a:extLst>
              <a:ext uri="{FF2B5EF4-FFF2-40B4-BE49-F238E27FC236}">
                <a16:creationId xmlns:a16="http://schemas.microsoft.com/office/drawing/2014/main" id="{7805B389-8046-40E5-B405-051FC0277DAF}"/>
              </a:ext>
            </a:extLst>
          </p:cNvPr>
          <p:cNvSpPr txBox="1"/>
          <p:nvPr/>
        </p:nvSpPr>
        <p:spPr>
          <a:xfrm>
            <a:off x="457200" y="609600"/>
            <a:ext cx="6324600" cy="400110"/>
          </a:xfrm>
          <a:prstGeom prst="rect">
            <a:avLst/>
          </a:prstGeom>
          <a:noFill/>
        </p:spPr>
        <p:txBody>
          <a:bodyPr wrap="square" rtlCol="0">
            <a:spAutoFit/>
          </a:bodyPr>
          <a:lstStyle/>
          <a:p>
            <a:r>
              <a:rPr lang="en-US" sz="2000" b="1" dirty="0">
                <a:solidFill>
                  <a:srgbClr val="C00000"/>
                </a:solidFill>
              </a:rPr>
              <a:t>Corporate Citizenship for LBGTQ Rights</a:t>
            </a:r>
          </a:p>
        </p:txBody>
      </p:sp>
      <p:sp>
        <p:nvSpPr>
          <p:cNvPr id="7" name="Rectangle 6">
            <a:extLst>
              <a:ext uri="{FF2B5EF4-FFF2-40B4-BE49-F238E27FC236}">
                <a16:creationId xmlns:a16="http://schemas.microsoft.com/office/drawing/2014/main" id="{0A293088-549F-44D7-B43E-CE7B04173E82}"/>
              </a:ext>
            </a:extLst>
          </p:cNvPr>
          <p:cNvSpPr/>
          <p:nvPr/>
        </p:nvSpPr>
        <p:spPr>
          <a:xfrm>
            <a:off x="616670" y="5715000"/>
            <a:ext cx="8207013" cy="738664"/>
          </a:xfrm>
          <a:prstGeom prst="rect">
            <a:avLst/>
          </a:prstGeom>
        </p:spPr>
        <p:txBody>
          <a:bodyPr wrap="square">
            <a:spAutoFit/>
          </a:bodyPr>
          <a:lstStyle/>
          <a:p>
            <a:r>
              <a:rPr lang="en-US" sz="1400" b="1" dirty="0"/>
              <a:t>Source of Quote: </a:t>
            </a:r>
            <a:r>
              <a:rPr lang="en-US" sz="1400" dirty="0"/>
              <a:t>Corporate Equity Index, 2020. page 25</a:t>
            </a:r>
            <a:br>
              <a:rPr lang="en-US" sz="1400" b="1" dirty="0"/>
            </a:br>
            <a:r>
              <a:rPr lang="en-US" sz="1400" dirty="0"/>
              <a:t>https://assets2.hrc.org/files/assets/resources/CEI-2020.pdf?_ga=2.216162454.1409974327.1592347854-1874565387.1592347854</a:t>
            </a:r>
          </a:p>
        </p:txBody>
      </p:sp>
    </p:spTree>
    <p:extLst>
      <p:ext uri="{BB962C8B-B14F-4D97-AF65-F5344CB8AC3E}">
        <p14:creationId xmlns:p14="http://schemas.microsoft.com/office/powerpoint/2010/main" val="24030738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59A724-1BD2-429D-803E-A509592DB8AB}"/>
              </a:ext>
            </a:extLst>
          </p:cNvPr>
          <p:cNvSpPr/>
          <p:nvPr/>
        </p:nvSpPr>
        <p:spPr>
          <a:xfrm>
            <a:off x="990600" y="685800"/>
            <a:ext cx="6858000" cy="430887"/>
          </a:xfrm>
          <a:prstGeom prst="rect">
            <a:avLst/>
          </a:prstGeom>
        </p:spPr>
        <p:txBody>
          <a:bodyPr wrap="square">
            <a:spAutoFit/>
          </a:bodyPr>
          <a:lstStyle/>
          <a:p>
            <a:r>
              <a:rPr lang="en-US" sz="2200" b="1" dirty="0">
                <a:solidFill>
                  <a:srgbClr val="C00000"/>
                </a:solidFill>
                <a:latin typeface="Cambria" panose="02040503050406030204" pitchFamily="18" charset="0"/>
              </a:rPr>
              <a:t>Historic representation in the 116</a:t>
            </a:r>
            <a:r>
              <a:rPr lang="en-US" sz="2200" b="1" baseline="30000" dirty="0">
                <a:solidFill>
                  <a:srgbClr val="C00000"/>
                </a:solidFill>
                <a:latin typeface="Cambria" panose="02040503050406030204" pitchFamily="18" charset="0"/>
              </a:rPr>
              <a:t>th</a:t>
            </a:r>
            <a:r>
              <a:rPr lang="en-US" sz="2200" b="1" dirty="0">
                <a:solidFill>
                  <a:srgbClr val="C00000"/>
                </a:solidFill>
                <a:latin typeface="Cambria" panose="02040503050406030204" pitchFamily="18" charset="0"/>
              </a:rPr>
              <a:t> US Congress</a:t>
            </a:r>
            <a:endParaRPr lang="en-US" sz="2200" b="1" dirty="0">
              <a:solidFill>
                <a:srgbClr val="C00000"/>
              </a:solidFill>
            </a:endParaRPr>
          </a:p>
        </p:txBody>
      </p:sp>
      <p:sp>
        <p:nvSpPr>
          <p:cNvPr id="3" name="TextBox 2">
            <a:extLst>
              <a:ext uri="{FF2B5EF4-FFF2-40B4-BE49-F238E27FC236}">
                <a16:creationId xmlns:a16="http://schemas.microsoft.com/office/drawing/2014/main" id="{173E3F14-BFA7-4B2F-9DCC-836D4A27E1FA}"/>
              </a:ext>
            </a:extLst>
          </p:cNvPr>
          <p:cNvSpPr txBox="1"/>
          <p:nvPr/>
        </p:nvSpPr>
        <p:spPr>
          <a:xfrm>
            <a:off x="1143000" y="1752600"/>
            <a:ext cx="6705600" cy="3693319"/>
          </a:xfrm>
          <a:prstGeom prst="rect">
            <a:avLst/>
          </a:prstGeom>
          <a:noFill/>
        </p:spPr>
        <p:txBody>
          <a:bodyPr wrap="square" rtlCol="0">
            <a:spAutoFit/>
          </a:bodyPr>
          <a:lstStyle/>
          <a:p>
            <a:r>
              <a:rPr lang="en-US" dirty="0"/>
              <a:t>In 2019, a historic 10 legislators who identify as gay, lesbian or bisexual were sworn into the 116</a:t>
            </a:r>
            <a:r>
              <a:rPr lang="en-US" baseline="30000" dirty="0"/>
              <a:t>th</a:t>
            </a:r>
            <a:r>
              <a:rPr lang="en-US" dirty="0"/>
              <a:t> US Congress. </a:t>
            </a:r>
          </a:p>
          <a:p>
            <a:endParaRPr lang="en-US" dirty="0"/>
          </a:p>
          <a:p>
            <a:endParaRPr lang="en-US" dirty="0"/>
          </a:p>
          <a:p>
            <a:r>
              <a:rPr lang="en-US" dirty="0"/>
              <a:t>“The relationships these LGBTQ lawmakers will build with their colleagues on Capitol Hill are transformative, and with an unprecedented number of women and people of color also joining the 116th Congress, equality issues will finally receive the attention they deserve.”</a:t>
            </a:r>
          </a:p>
          <a:p>
            <a:endParaRPr lang="en-US" dirty="0"/>
          </a:p>
          <a:p>
            <a:r>
              <a:rPr lang="en-US" dirty="0"/>
              <a:t>             Mayor Annise Parker</a:t>
            </a:r>
            <a:br>
              <a:rPr lang="en-US" dirty="0"/>
            </a:br>
            <a:r>
              <a:rPr lang="en-US" dirty="0"/>
              <a:t>             President and CEO, LGBTQ Victory Institute</a:t>
            </a:r>
          </a:p>
          <a:p>
            <a:r>
              <a:rPr lang="en-US" dirty="0"/>
              <a:t>          </a:t>
            </a:r>
          </a:p>
        </p:txBody>
      </p:sp>
      <p:sp>
        <p:nvSpPr>
          <p:cNvPr id="4" name="TextBox 3">
            <a:extLst>
              <a:ext uri="{FF2B5EF4-FFF2-40B4-BE49-F238E27FC236}">
                <a16:creationId xmlns:a16="http://schemas.microsoft.com/office/drawing/2014/main" id="{5586E538-8AF8-4493-95E8-CBEB12371CC5}"/>
              </a:ext>
            </a:extLst>
          </p:cNvPr>
          <p:cNvSpPr txBox="1"/>
          <p:nvPr/>
        </p:nvSpPr>
        <p:spPr>
          <a:xfrm>
            <a:off x="304800" y="5695146"/>
            <a:ext cx="7848600" cy="954107"/>
          </a:xfrm>
          <a:prstGeom prst="rect">
            <a:avLst/>
          </a:prstGeom>
          <a:noFill/>
        </p:spPr>
        <p:txBody>
          <a:bodyPr wrap="square" rtlCol="0">
            <a:spAutoFit/>
          </a:bodyPr>
          <a:lstStyle/>
          <a:p>
            <a:r>
              <a:rPr lang="en-US" sz="1400" b="1" dirty="0"/>
              <a:t>Source: </a:t>
            </a:r>
            <a:r>
              <a:rPr lang="en-US" sz="1400" dirty="0"/>
              <a:t>Reynolds, D. (January 3, 2019). Meet the 10 Gay, Lesbian, and Bisexual Members of the 116</a:t>
            </a:r>
            <a:r>
              <a:rPr lang="en-US" sz="1400" baseline="30000" dirty="0"/>
              <a:t>th</a:t>
            </a:r>
            <a:r>
              <a:rPr lang="en-US" sz="1400" dirty="0"/>
              <a:t> Congress. Advocate. </a:t>
            </a:r>
            <a:br>
              <a:rPr lang="en-US" sz="1400" dirty="0"/>
            </a:br>
            <a:r>
              <a:rPr lang="en-US" sz="1400" dirty="0"/>
              <a:t>https://www.advocate.com/politicians/2019/1/03/meet-10-gay-lesbian-and-bisexual-members-116th-congress#media-gallery-media-1</a:t>
            </a:r>
          </a:p>
        </p:txBody>
      </p:sp>
    </p:spTree>
    <p:extLst>
      <p:ext uri="{BB962C8B-B14F-4D97-AF65-F5344CB8AC3E}">
        <p14:creationId xmlns:p14="http://schemas.microsoft.com/office/powerpoint/2010/main" val="358380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AE6E46-B9FD-4A3F-A584-DC51C6A9DBC5}"/>
              </a:ext>
            </a:extLst>
          </p:cNvPr>
          <p:cNvSpPr txBox="1"/>
          <p:nvPr/>
        </p:nvSpPr>
        <p:spPr>
          <a:xfrm>
            <a:off x="504727" y="414538"/>
            <a:ext cx="7886700" cy="707886"/>
          </a:xfrm>
          <a:prstGeom prst="rect">
            <a:avLst/>
          </a:prstGeom>
          <a:noFill/>
        </p:spPr>
        <p:txBody>
          <a:bodyPr wrap="square" rtlCol="0">
            <a:spAutoFit/>
          </a:bodyPr>
          <a:lstStyle/>
          <a:p>
            <a:r>
              <a:rPr lang="en-US" sz="2000" b="1" dirty="0">
                <a:solidFill>
                  <a:srgbClr val="C00000"/>
                </a:solidFill>
              </a:rPr>
              <a:t>We overestimate the number of people identifying as lesbian, bisexual, gay, transgender and queer in the US.</a:t>
            </a:r>
          </a:p>
        </p:txBody>
      </p:sp>
      <p:sp>
        <p:nvSpPr>
          <p:cNvPr id="3" name="TextBox 2">
            <a:extLst>
              <a:ext uri="{FF2B5EF4-FFF2-40B4-BE49-F238E27FC236}">
                <a16:creationId xmlns:a16="http://schemas.microsoft.com/office/drawing/2014/main" id="{89FACA0D-793B-4CF4-B051-594F9E83BD5B}"/>
              </a:ext>
            </a:extLst>
          </p:cNvPr>
          <p:cNvSpPr txBox="1"/>
          <p:nvPr/>
        </p:nvSpPr>
        <p:spPr>
          <a:xfrm>
            <a:off x="371377" y="6179104"/>
            <a:ext cx="8153400" cy="461665"/>
          </a:xfrm>
          <a:prstGeom prst="rect">
            <a:avLst/>
          </a:prstGeom>
          <a:noFill/>
        </p:spPr>
        <p:txBody>
          <a:bodyPr wrap="square" rtlCol="0">
            <a:spAutoFit/>
          </a:bodyPr>
          <a:lstStyle/>
          <a:p>
            <a:r>
              <a:rPr lang="en-US" sz="1200" b="1" dirty="0"/>
              <a:t>Source: </a:t>
            </a:r>
            <a:r>
              <a:rPr lang="en-US" sz="1200" dirty="0"/>
              <a:t>Americans Still Greatly Overestimate U.S. Gay Population, Gallup, June 27, 2019</a:t>
            </a:r>
          </a:p>
          <a:p>
            <a:r>
              <a:rPr lang="en-US" sz="1200" dirty="0">
                <a:hlinkClick r:id="rId2"/>
              </a:rPr>
              <a:t>https://news.gallup.com/poll/259571/americans-greatly-overestimate-gay-population.aspx</a:t>
            </a:r>
            <a:endParaRPr lang="en-US" sz="1200" dirty="0"/>
          </a:p>
        </p:txBody>
      </p:sp>
      <p:sp>
        <p:nvSpPr>
          <p:cNvPr id="4" name="TextBox 3">
            <a:extLst>
              <a:ext uri="{FF2B5EF4-FFF2-40B4-BE49-F238E27FC236}">
                <a16:creationId xmlns:a16="http://schemas.microsoft.com/office/drawing/2014/main" id="{772B38B2-703E-4F47-8D3E-129597AFCC0D}"/>
              </a:ext>
            </a:extLst>
          </p:cNvPr>
          <p:cNvSpPr txBox="1"/>
          <p:nvPr/>
        </p:nvSpPr>
        <p:spPr>
          <a:xfrm>
            <a:off x="512583" y="1332479"/>
            <a:ext cx="6934200" cy="646331"/>
          </a:xfrm>
          <a:prstGeom prst="rect">
            <a:avLst/>
          </a:prstGeom>
          <a:noFill/>
        </p:spPr>
        <p:txBody>
          <a:bodyPr wrap="square" rtlCol="0">
            <a:spAutoFit/>
          </a:bodyPr>
          <a:lstStyle/>
          <a:p>
            <a:r>
              <a:rPr lang="en-US" dirty="0"/>
              <a:t>In 2019, a Gallup poll found that women and those between the ages of 18 and 34 have the highest estimates </a:t>
            </a:r>
          </a:p>
        </p:txBody>
      </p:sp>
      <p:pic>
        <p:nvPicPr>
          <p:cNvPr id="6" name="Picture 5" descr="A screenshot of a cell phone&#10;&#10;Description automatically generated">
            <a:extLst>
              <a:ext uri="{FF2B5EF4-FFF2-40B4-BE49-F238E27FC236}">
                <a16:creationId xmlns:a16="http://schemas.microsoft.com/office/drawing/2014/main" id="{0BE557C4-D76A-4D55-A2D0-0AAA9FC48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02" y="2122790"/>
            <a:ext cx="7803563" cy="3973210"/>
          </a:xfrm>
          <a:prstGeom prst="rect">
            <a:avLst/>
          </a:prstGeom>
        </p:spPr>
      </p:pic>
      <p:sp>
        <p:nvSpPr>
          <p:cNvPr id="7" name="Arrow: Left 6">
            <a:extLst>
              <a:ext uri="{FF2B5EF4-FFF2-40B4-BE49-F238E27FC236}">
                <a16:creationId xmlns:a16="http://schemas.microsoft.com/office/drawing/2014/main" id="{DC610669-F43C-4D58-87BE-C9BA761EC763}"/>
              </a:ext>
            </a:extLst>
          </p:cNvPr>
          <p:cNvSpPr/>
          <p:nvPr/>
        </p:nvSpPr>
        <p:spPr>
          <a:xfrm rot="13081399">
            <a:off x="6850944" y="3611561"/>
            <a:ext cx="838200" cy="152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13429A14-551E-49BE-9828-75CD24036CBB}"/>
              </a:ext>
            </a:extLst>
          </p:cNvPr>
          <p:cNvSpPr/>
          <p:nvPr/>
        </p:nvSpPr>
        <p:spPr>
          <a:xfrm rot="13517323">
            <a:off x="6765287" y="3209827"/>
            <a:ext cx="838200" cy="152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6204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D7F59-905B-4723-B524-8CF58705216E}"/>
              </a:ext>
            </a:extLst>
          </p:cNvPr>
          <p:cNvSpPr txBox="1">
            <a:spLocks/>
          </p:cNvSpPr>
          <p:nvPr/>
        </p:nvSpPr>
        <p:spPr>
          <a:xfrm>
            <a:off x="457200" y="668685"/>
            <a:ext cx="8229600" cy="52322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a:solidFill>
                  <a:srgbClr val="C00000"/>
                </a:solidFill>
                <a:latin typeface="Segoe UI" panose="020B0502040204020203" pitchFamily="34" charset="0"/>
                <a:ea typeface="Segoe UI" panose="020B0502040204020203" pitchFamily="34" charset="0"/>
                <a:cs typeface="Segoe UI" panose="020B0502040204020203" pitchFamily="34" charset="0"/>
              </a:rPr>
              <a:t>What Sexual Orientation &amp; Gender Identity Mean</a:t>
            </a:r>
          </a:p>
        </p:txBody>
      </p:sp>
      <p:sp>
        <p:nvSpPr>
          <p:cNvPr id="3" name="TextBox 2">
            <a:extLst>
              <a:ext uri="{FF2B5EF4-FFF2-40B4-BE49-F238E27FC236}">
                <a16:creationId xmlns:a16="http://schemas.microsoft.com/office/drawing/2014/main" id="{2D869BFA-2BAA-41E4-B0C2-B6AFDB6E1AD5}"/>
              </a:ext>
            </a:extLst>
          </p:cNvPr>
          <p:cNvSpPr txBox="1"/>
          <p:nvPr/>
        </p:nvSpPr>
        <p:spPr>
          <a:xfrm>
            <a:off x="944671" y="1526976"/>
            <a:ext cx="7543800" cy="1631216"/>
          </a:xfrm>
          <a:prstGeom prst="rect">
            <a:avLst/>
          </a:prstGeom>
          <a:noFill/>
        </p:spPr>
        <p:txBody>
          <a:bodyPr wrap="square" rtlCol="0">
            <a:spAutoFit/>
          </a:bodyPr>
          <a:lstStyle/>
          <a:p>
            <a:r>
              <a:rPr lang="en-US" sz="2000" i="1" dirty="0"/>
              <a:t>“</a:t>
            </a:r>
            <a:r>
              <a:rPr lang="en-US" sz="2000" b="1" i="1" dirty="0"/>
              <a:t>Sexual Orientation</a:t>
            </a:r>
            <a:r>
              <a:rPr lang="en-US" sz="2000" i="1" dirty="0"/>
              <a:t> </a:t>
            </a:r>
            <a:r>
              <a:rPr lang="en-US" sz="2000" dirty="0"/>
              <a:t>refers to emotional, romantic, sexual, and relational attraction to someone else, whether you’re gay, lesbian, bisexual, or straight. Refrain from using “sexual preference,” “homosexuality,” or “heterosexuality.” In other words, someone can be transgender and straight, or transgender and gay.”</a:t>
            </a:r>
          </a:p>
        </p:txBody>
      </p:sp>
      <p:sp>
        <p:nvSpPr>
          <p:cNvPr id="4" name="TextBox 3">
            <a:extLst>
              <a:ext uri="{FF2B5EF4-FFF2-40B4-BE49-F238E27FC236}">
                <a16:creationId xmlns:a16="http://schemas.microsoft.com/office/drawing/2014/main" id="{49E37E2E-91D6-4FF2-A52E-A47700230676}"/>
              </a:ext>
            </a:extLst>
          </p:cNvPr>
          <p:cNvSpPr txBox="1"/>
          <p:nvPr/>
        </p:nvSpPr>
        <p:spPr>
          <a:xfrm>
            <a:off x="901874" y="3493263"/>
            <a:ext cx="7566764" cy="1938992"/>
          </a:xfrm>
          <a:prstGeom prst="rect">
            <a:avLst/>
          </a:prstGeom>
          <a:noFill/>
        </p:spPr>
        <p:txBody>
          <a:bodyPr wrap="square" rtlCol="0">
            <a:spAutoFit/>
          </a:bodyPr>
          <a:lstStyle/>
          <a:p>
            <a:r>
              <a:rPr lang="en-US" sz="2000" i="1" dirty="0"/>
              <a:t>“</a:t>
            </a:r>
            <a:r>
              <a:rPr lang="en-US" sz="2000" b="1" i="1" dirty="0"/>
              <a:t>Gender Identity</a:t>
            </a:r>
            <a:r>
              <a:rPr lang="en-US" sz="2000" i="1" dirty="0"/>
              <a:t> </a:t>
            </a:r>
            <a:r>
              <a:rPr lang="en-US" sz="2000" dirty="0"/>
              <a:t>is one’s internal concept of self as male, female, a blend of both, or neither. It is how individuals perceive themselves, and what they call themselves. One’s gender identity can be the same or different from their sex assigned at birth. For transgender people, their birth-assigned sex and their own sense of gender identity do not match.”</a:t>
            </a:r>
          </a:p>
        </p:txBody>
      </p:sp>
      <p:sp>
        <p:nvSpPr>
          <p:cNvPr id="5" name="TextBox 4">
            <a:extLst>
              <a:ext uri="{FF2B5EF4-FFF2-40B4-BE49-F238E27FC236}">
                <a16:creationId xmlns:a16="http://schemas.microsoft.com/office/drawing/2014/main" id="{0585C06C-EABE-44FB-AE40-156CAD674664}"/>
              </a:ext>
            </a:extLst>
          </p:cNvPr>
          <p:cNvSpPr txBox="1"/>
          <p:nvPr/>
        </p:nvSpPr>
        <p:spPr>
          <a:xfrm>
            <a:off x="228600" y="6248400"/>
            <a:ext cx="8686800" cy="523220"/>
          </a:xfrm>
          <a:prstGeom prst="rect">
            <a:avLst/>
          </a:prstGeom>
          <a:noFill/>
        </p:spPr>
        <p:txBody>
          <a:bodyPr wrap="square" rtlCol="0">
            <a:spAutoFit/>
          </a:bodyPr>
          <a:lstStyle/>
          <a:p>
            <a:r>
              <a:rPr lang="en-US" sz="1400" b="1" dirty="0"/>
              <a:t>Source: </a:t>
            </a:r>
            <a:r>
              <a:rPr lang="en-US" sz="1400" dirty="0"/>
              <a:t>Human Rights Campaign. Reporting About Transgender People? Read This.</a:t>
            </a:r>
          </a:p>
          <a:p>
            <a:r>
              <a:rPr lang="en-US" sz="1400" dirty="0"/>
              <a:t>Access: https://www.hrc.org/resources/reporting-about-transgender-people-read-this</a:t>
            </a:r>
          </a:p>
        </p:txBody>
      </p:sp>
    </p:spTree>
    <p:extLst>
      <p:ext uri="{BB962C8B-B14F-4D97-AF65-F5344CB8AC3E}">
        <p14:creationId xmlns:p14="http://schemas.microsoft.com/office/powerpoint/2010/main" val="1669632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7684</TotalTime>
  <Words>7072</Words>
  <Application>Microsoft Office PowerPoint</Application>
  <PresentationFormat>On-screen Show (4:3)</PresentationFormat>
  <Paragraphs>417</Paragraphs>
  <Slides>78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adobe-caslon-pro</vt:lpstr>
      <vt:lpstr>Arial</vt:lpstr>
      <vt:lpstr>Calibri</vt:lpstr>
      <vt:lpstr>Cambria</vt:lpstr>
      <vt:lpstr>freight-book</vt:lpstr>
      <vt:lpstr>nyt-imperial</vt:lpstr>
      <vt:lpstr>Segoe UI</vt:lpstr>
      <vt:lpstr>Segoe UI Symbol</vt:lpstr>
      <vt:lpstr>Wingdings</vt:lpstr>
      <vt:lpstr>Office Theme</vt:lpstr>
      <vt:lpstr>Concept Overview Diversity of Sexual Orientation and Diversity of Gender Identity</vt:lpstr>
      <vt:lpstr>The Population  of this Dimension of Diversity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Disclosing (Coming Out) </vt:lpstr>
      <vt:lpstr>PowerPoint Presentation</vt:lpstr>
      <vt:lpstr>PowerPoint Presentation</vt:lpstr>
      <vt:lpstr>PowerPoint Presentation</vt:lpstr>
      <vt:lpstr>PowerPoint Presentation</vt:lpstr>
      <vt:lpstr>The “B” and the “T” of LBGT</vt:lpstr>
      <vt:lpstr>PowerPoint Presentation</vt:lpstr>
      <vt:lpstr>Demographics</vt:lpstr>
      <vt:lpstr>PowerPoint Presentation</vt:lpstr>
      <vt:lpstr>The Bisexual Employee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Transgender Employee</vt:lpstr>
      <vt:lpstr>PowerPoint Presentation</vt:lpstr>
      <vt:lpstr>PowerPoint Presentation</vt:lpstr>
      <vt:lpstr>PowerPoint Presentation</vt:lpstr>
      <vt:lpstr>PowerPoint Presentation</vt:lpstr>
      <vt:lpstr>PowerPoint Presentation</vt:lpstr>
      <vt:lpstr>PowerPoint Presentation</vt:lpstr>
      <vt:lpstr>Transgender in the Military</vt:lpstr>
      <vt:lpstr>PowerPoint Presentation</vt:lpstr>
      <vt:lpstr>PowerPoint Presentation</vt:lpstr>
      <vt:lpstr>PowerPoint Presentation</vt:lpstr>
      <vt:lpstr>PowerPoint Presentation</vt:lpstr>
      <vt:lpstr>PowerPoint Presentation</vt:lpstr>
      <vt:lpstr>Why Marriage Equality is an Employment Issue (and not only a religious and political issue)</vt:lpstr>
      <vt:lpstr>PowerPoint Presentation</vt:lpstr>
      <vt:lpstr>Why should we be interested in marriage equality in this course? </vt:lpstr>
      <vt:lpstr>PowerPoint Presentation</vt:lpstr>
      <vt:lpstr>Laws Protecting LBGT from Employment Discrimination</vt:lpstr>
      <vt:lpstr>On the Federal Level</vt:lpstr>
      <vt:lpstr>PowerPoint Presentation</vt:lpstr>
      <vt:lpstr>PowerPoint Presentation</vt:lpstr>
      <vt:lpstr>PowerPoint Presentation</vt:lpstr>
      <vt:lpstr>PowerPoint Presentation</vt:lpstr>
      <vt:lpstr>PowerPoint Presentation</vt:lpstr>
      <vt:lpstr>Executive Orders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Contemporary Issues: What’s Going on in the US?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Religion, Poll Results and Key Concepts</dc:title>
  <dc:creator>Anne-Michelle Marsden</dc:creator>
  <cp:lastModifiedBy>Anne Marsden</cp:lastModifiedBy>
  <cp:revision>363</cp:revision>
  <dcterms:created xsi:type="dcterms:W3CDTF">2015-03-24T04:29:21Z</dcterms:created>
  <dcterms:modified xsi:type="dcterms:W3CDTF">2020-06-17T05:43:05Z</dcterms:modified>
</cp:coreProperties>
</file>